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44"/>
  </p:notesMasterIdLst>
  <p:sldIdLst>
    <p:sldId id="274" r:id="rId5"/>
    <p:sldId id="473" r:id="rId6"/>
    <p:sldId id="696" r:id="rId7"/>
    <p:sldId id="712" r:id="rId8"/>
    <p:sldId id="713" r:id="rId9"/>
    <p:sldId id="714" r:id="rId10"/>
    <p:sldId id="715" r:id="rId11"/>
    <p:sldId id="697" r:id="rId12"/>
    <p:sldId id="698" r:id="rId13"/>
    <p:sldId id="699" r:id="rId14"/>
    <p:sldId id="700" r:id="rId15"/>
    <p:sldId id="690" r:id="rId16"/>
    <p:sldId id="691" r:id="rId17"/>
    <p:sldId id="692" r:id="rId18"/>
    <p:sldId id="610" r:id="rId19"/>
    <p:sldId id="694" r:id="rId20"/>
    <p:sldId id="695" r:id="rId21"/>
    <p:sldId id="701" r:id="rId22"/>
    <p:sldId id="719" r:id="rId23"/>
    <p:sldId id="720" r:id="rId24"/>
    <p:sldId id="716" r:id="rId25"/>
    <p:sldId id="717" r:id="rId26"/>
    <p:sldId id="718" r:id="rId27"/>
    <p:sldId id="702" r:id="rId28"/>
    <p:sldId id="725" r:id="rId29"/>
    <p:sldId id="703" r:id="rId30"/>
    <p:sldId id="704" r:id="rId31"/>
    <p:sldId id="705" r:id="rId32"/>
    <p:sldId id="706" r:id="rId33"/>
    <p:sldId id="707" r:id="rId34"/>
    <p:sldId id="708" r:id="rId35"/>
    <p:sldId id="709" r:id="rId36"/>
    <p:sldId id="723" r:id="rId37"/>
    <p:sldId id="711" r:id="rId38"/>
    <p:sldId id="721" r:id="rId39"/>
    <p:sldId id="722" r:id="rId40"/>
    <p:sldId id="724" r:id="rId41"/>
    <p:sldId id="693" r:id="rId42"/>
    <p:sldId id="568" r:id="rId4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268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135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i-FI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684EC1-37F7-4213-AF92-0DB257ACFCB4}" type="datetimeFigureOut">
              <a:rPr lang="fi-FI" smtClean="0"/>
              <a:t>23.10.2019</a:t>
            </a:fld>
            <a:endParaRPr lang="fi-FI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i-FI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i-FI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B40074-FF95-4BD9-9160-42A3679388F7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2962878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01217" y="4105462"/>
            <a:ext cx="8350898" cy="429209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2000" b="1" i="1">
                <a:solidFill>
                  <a:schemeClr val="tx1"/>
                </a:solidFill>
                <a:latin typeface="Corbel" panose="020B05030202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1696" y="1885822"/>
            <a:ext cx="5360605" cy="2042375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251520" y="5822028"/>
            <a:ext cx="864096" cy="847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pic>
        <p:nvPicPr>
          <p:cNvPr id="5" name="Kuva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357" y="5839156"/>
            <a:ext cx="673203" cy="762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7892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tsikko ja sisältö / OPETU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331236" y="457200"/>
            <a:ext cx="8262258" cy="64546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800" b="1">
                <a:solidFill>
                  <a:schemeClr val="bg1"/>
                </a:solidFill>
                <a:latin typeface="Corbel" panose="020B0503020204020204" pitchFamily="34" charset="0"/>
              </a:defRPr>
            </a:lvl1pPr>
          </a:lstStyle>
          <a:p>
            <a:r>
              <a:rPr lang="en-US" dirty="0" err="1"/>
              <a:t>Otsikko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sz="half" idx="1"/>
          </p:nvPr>
        </p:nvSpPr>
        <p:spPr>
          <a:xfrm>
            <a:off x="331236" y="1368425"/>
            <a:ext cx="4697964" cy="51350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Corbel" panose="020B0503020204020204" pitchFamily="34" charset="0"/>
              </a:defRPr>
            </a:lvl1pPr>
            <a:lvl2pPr algn="l">
              <a:defRPr>
                <a:latin typeface="Corbel" panose="020B0503020204020204" pitchFamily="34" charset="0"/>
              </a:defRPr>
            </a:lvl2pPr>
            <a:lvl3pPr algn="l">
              <a:defRPr>
                <a:latin typeface="Corbel" panose="020B0503020204020204" pitchFamily="34" charset="0"/>
              </a:defRPr>
            </a:lvl3pPr>
            <a:lvl4pPr algn="l">
              <a:defRPr>
                <a:latin typeface="Corbel" panose="020B0503020204020204" pitchFamily="34" charset="0"/>
              </a:defRPr>
            </a:lvl4pPr>
            <a:lvl5pPr algn="l">
              <a:defRPr>
                <a:latin typeface="Corbel" panose="020B0503020204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0784413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V otsikko ja sisältö /TYTTÖ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331236" y="457200"/>
            <a:ext cx="8262258" cy="64546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800" b="1">
                <a:solidFill>
                  <a:schemeClr val="bg1"/>
                </a:solidFill>
                <a:latin typeface="Corbel" panose="020B0503020204020204" pitchFamily="34" charset="0"/>
              </a:defRPr>
            </a:lvl1pPr>
          </a:lstStyle>
          <a:p>
            <a:r>
              <a:rPr lang="en-US" dirty="0" err="1"/>
              <a:t>Otsikko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sz="half" idx="1"/>
          </p:nvPr>
        </p:nvSpPr>
        <p:spPr>
          <a:xfrm>
            <a:off x="3200400" y="1368425"/>
            <a:ext cx="5393093" cy="51350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Corbel" panose="020B0503020204020204" pitchFamily="34" charset="0"/>
              </a:defRPr>
            </a:lvl1pPr>
            <a:lvl2pPr algn="l">
              <a:defRPr>
                <a:latin typeface="Corbel" panose="020B0503020204020204" pitchFamily="34" charset="0"/>
              </a:defRPr>
            </a:lvl2pPr>
            <a:lvl3pPr algn="l">
              <a:defRPr>
                <a:latin typeface="Corbel" panose="020B0503020204020204" pitchFamily="34" charset="0"/>
              </a:defRPr>
            </a:lvl3pPr>
            <a:lvl4pPr algn="l">
              <a:defRPr>
                <a:latin typeface="Corbel" panose="020B0503020204020204" pitchFamily="34" charset="0"/>
              </a:defRPr>
            </a:lvl4pPr>
            <a:lvl5pPr algn="l">
              <a:defRPr>
                <a:latin typeface="Corbel" panose="020B0503020204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8257737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V Otsikko ja sisältö / KARTT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331236" y="457200"/>
            <a:ext cx="8262258" cy="64546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800" b="1">
                <a:solidFill>
                  <a:schemeClr val="bg1"/>
                </a:solidFill>
                <a:latin typeface="Corbel" panose="020B0503020204020204" pitchFamily="34" charset="0"/>
              </a:defRPr>
            </a:lvl1pPr>
          </a:lstStyle>
          <a:p>
            <a:r>
              <a:rPr lang="en-US" dirty="0" err="1"/>
              <a:t>Otsikko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half" idx="1"/>
          </p:nvPr>
        </p:nvSpPr>
        <p:spPr>
          <a:xfrm>
            <a:off x="331236" y="1368425"/>
            <a:ext cx="8262258" cy="51350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Corbel" panose="020B0503020204020204" pitchFamily="34" charset="0"/>
              </a:defRPr>
            </a:lvl1pPr>
            <a:lvl2pPr algn="l">
              <a:defRPr>
                <a:latin typeface="Corbel" panose="020B0503020204020204" pitchFamily="34" charset="0"/>
              </a:defRPr>
            </a:lvl2pPr>
            <a:lvl3pPr algn="l">
              <a:defRPr>
                <a:latin typeface="Corbel" panose="020B0503020204020204" pitchFamily="34" charset="0"/>
              </a:defRPr>
            </a:lvl3pPr>
            <a:lvl4pPr algn="l">
              <a:defRPr>
                <a:latin typeface="Corbel" panose="020B0503020204020204" pitchFamily="34" charset="0"/>
              </a:defRPr>
            </a:lvl4pPr>
            <a:lvl5pPr algn="l">
              <a:defRPr>
                <a:latin typeface="Corbel" panose="020B0503020204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7656723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petu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59806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urella sydämellä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751476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rtt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331236" y="457200"/>
            <a:ext cx="8262258" cy="64546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800" b="1">
                <a:solidFill>
                  <a:schemeClr val="bg1"/>
                </a:solidFill>
                <a:latin typeface="Corbel" panose="020B0503020204020204" pitchFamily="34" charset="0"/>
              </a:defRPr>
            </a:lvl1pPr>
          </a:lstStyle>
          <a:p>
            <a:r>
              <a:rPr lang="en-US" dirty="0" err="1"/>
              <a:t>Otsikko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11721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tsikko ja sisält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31236" y="457200"/>
            <a:ext cx="8262258" cy="64546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800" b="1">
                <a:solidFill>
                  <a:schemeClr val="bg1"/>
                </a:solidFill>
                <a:latin typeface="Corbel" panose="020B0503020204020204" pitchFamily="34" charset="0"/>
              </a:defRPr>
            </a:lvl1pPr>
          </a:lstStyle>
          <a:p>
            <a:r>
              <a:rPr lang="en-US" dirty="0" err="1"/>
              <a:t>Otsikko</a:t>
            </a:r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sz="half" idx="1"/>
          </p:nvPr>
        </p:nvSpPr>
        <p:spPr>
          <a:xfrm>
            <a:off x="331236" y="1368425"/>
            <a:ext cx="8262258" cy="51350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Corbel" panose="020B0503020204020204" pitchFamily="34" charset="0"/>
              </a:defRPr>
            </a:lvl1pPr>
            <a:lvl2pPr algn="l">
              <a:defRPr>
                <a:latin typeface="Corbel" panose="020B0503020204020204" pitchFamily="34" charset="0"/>
              </a:defRPr>
            </a:lvl2pPr>
            <a:lvl3pPr algn="l">
              <a:defRPr>
                <a:latin typeface="Corbel" panose="020B0503020204020204" pitchFamily="34" charset="0"/>
              </a:defRPr>
            </a:lvl3pPr>
            <a:lvl4pPr algn="l">
              <a:defRPr>
                <a:latin typeface="Corbel" panose="020B0503020204020204" pitchFamily="34" charset="0"/>
              </a:defRPr>
            </a:lvl4pPr>
            <a:lvl5pPr algn="l">
              <a:defRPr>
                <a:latin typeface="Corbel" panose="020B0503020204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5218981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tsikko ja 2 sisältö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1236" y="1368425"/>
            <a:ext cx="3886200" cy="51350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Corbel" panose="020B0503020204020204" pitchFamily="34" charset="0"/>
              </a:defRPr>
            </a:lvl1pPr>
            <a:lvl2pPr algn="l">
              <a:defRPr>
                <a:latin typeface="Corbel" panose="020B0503020204020204" pitchFamily="34" charset="0"/>
              </a:defRPr>
            </a:lvl2pPr>
            <a:lvl3pPr algn="l">
              <a:defRPr>
                <a:latin typeface="Corbel" panose="020B0503020204020204" pitchFamily="34" charset="0"/>
              </a:defRPr>
            </a:lvl3pPr>
            <a:lvl4pPr algn="l">
              <a:defRPr>
                <a:latin typeface="Corbel" panose="020B0503020204020204" pitchFamily="34" charset="0"/>
              </a:defRPr>
            </a:lvl4pPr>
            <a:lvl5pPr algn="l">
              <a:defRPr>
                <a:latin typeface="Corbel" panose="020B0503020204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62364" y="1368424"/>
            <a:ext cx="4131129" cy="51350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Corbel" panose="020B0503020204020204" pitchFamily="34" charset="0"/>
              </a:defRPr>
            </a:lvl1pPr>
            <a:lvl2pPr algn="l">
              <a:defRPr>
                <a:latin typeface="Corbel" panose="020B0503020204020204" pitchFamily="34" charset="0"/>
              </a:defRPr>
            </a:lvl2pPr>
            <a:lvl3pPr algn="l">
              <a:defRPr>
                <a:latin typeface="Corbel" panose="020B0503020204020204" pitchFamily="34" charset="0"/>
              </a:defRPr>
            </a:lvl3pPr>
            <a:lvl4pPr algn="l">
              <a:defRPr>
                <a:latin typeface="Corbel" panose="020B0503020204020204" pitchFamily="34" charset="0"/>
              </a:defRPr>
            </a:lvl4pPr>
            <a:lvl5pPr algn="l">
              <a:defRPr>
                <a:latin typeface="Corbel" panose="020B0503020204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331236" y="457200"/>
            <a:ext cx="8262258" cy="64546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800" b="1">
                <a:solidFill>
                  <a:schemeClr val="bg1"/>
                </a:solidFill>
                <a:latin typeface="Corbel" panose="020B0503020204020204" pitchFamily="34" charset="0"/>
              </a:defRPr>
            </a:lvl1pPr>
          </a:lstStyle>
          <a:p>
            <a:r>
              <a:rPr lang="en-US" dirty="0" err="1"/>
              <a:t>Otsikko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3279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tsikko ja 3 sisältö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1236" y="1368425"/>
            <a:ext cx="3886200" cy="235448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Corbel" panose="020B0503020204020204" pitchFamily="34" charset="0"/>
              </a:defRPr>
            </a:lvl1pPr>
            <a:lvl2pPr algn="l">
              <a:defRPr>
                <a:latin typeface="Corbel" panose="020B0503020204020204" pitchFamily="34" charset="0"/>
              </a:defRPr>
            </a:lvl2pPr>
            <a:lvl3pPr algn="l">
              <a:defRPr>
                <a:latin typeface="Corbel" panose="020B0503020204020204" pitchFamily="34" charset="0"/>
              </a:defRPr>
            </a:lvl3pPr>
            <a:lvl4pPr algn="l">
              <a:defRPr>
                <a:latin typeface="Corbel" panose="020B0503020204020204" pitchFamily="34" charset="0"/>
              </a:defRPr>
            </a:lvl4pPr>
            <a:lvl5pPr algn="l">
              <a:defRPr>
                <a:latin typeface="Corbel" panose="020B0503020204020204" pitchFamily="34" charset="0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62364" y="1368424"/>
            <a:ext cx="4131129" cy="51350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Corbel" panose="020B0503020204020204" pitchFamily="34" charset="0"/>
              </a:defRPr>
            </a:lvl1pPr>
            <a:lvl2pPr algn="l">
              <a:defRPr>
                <a:latin typeface="Corbel" panose="020B0503020204020204" pitchFamily="34" charset="0"/>
              </a:defRPr>
            </a:lvl2pPr>
            <a:lvl3pPr algn="l">
              <a:defRPr>
                <a:latin typeface="Corbel" panose="020B0503020204020204" pitchFamily="34" charset="0"/>
              </a:defRPr>
            </a:lvl3pPr>
            <a:lvl4pPr algn="l">
              <a:defRPr>
                <a:latin typeface="Corbel" panose="020B0503020204020204" pitchFamily="34" charset="0"/>
              </a:defRPr>
            </a:lvl4pPr>
            <a:lvl5pPr algn="l">
              <a:defRPr>
                <a:latin typeface="Corbel" panose="020B0503020204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331236" y="457200"/>
            <a:ext cx="8262258" cy="64546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800" b="1">
                <a:solidFill>
                  <a:schemeClr val="bg1"/>
                </a:solidFill>
                <a:latin typeface="Corbel" panose="020B0503020204020204" pitchFamily="34" charset="0"/>
              </a:defRPr>
            </a:lvl1pPr>
          </a:lstStyle>
          <a:p>
            <a:r>
              <a:rPr lang="en-US" dirty="0" err="1"/>
              <a:t>Otsikko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half" idx="10"/>
          </p:nvPr>
        </p:nvSpPr>
        <p:spPr>
          <a:xfrm>
            <a:off x="331236" y="3900196"/>
            <a:ext cx="3886200" cy="260324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Corbel" panose="020B0503020204020204" pitchFamily="34" charset="0"/>
              </a:defRPr>
            </a:lvl1pPr>
            <a:lvl2pPr algn="l">
              <a:defRPr>
                <a:latin typeface="Corbel" panose="020B0503020204020204" pitchFamily="34" charset="0"/>
              </a:defRPr>
            </a:lvl2pPr>
            <a:lvl3pPr algn="l">
              <a:defRPr>
                <a:latin typeface="Corbel" panose="020B0503020204020204" pitchFamily="34" charset="0"/>
              </a:defRPr>
            </a:lvl3pPr>
            <a:lvl4pPr algn="l">
              <a:defRPr>
                <a:latin typeface="Corbel" panose="020B0503020204020204" pitchFamily="34" charset="0"/>
              </a:defRPr>
            </a:lvl4pPr>
            <a:lvl5pPr algn="l">
              <a:defRPr>
                <a:latin typeface="Corbel" panose="020B0503020204020204" pitchFamily="34" charset="0"/>
              </a:defRPr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9306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yhjä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sz="half" idx="1"/>
          </p:nvPr>
        </p:nvSpPr>
        <p:spPr>
          <a:xfrm>
            <a:off x="331235" y="261257"/>
            <a:ext cx="8486193" cy="627950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Corbel" panose="020B0503020204020204" pitchFamily="34" charset="0"/>
              </a:defRPr>
            </a:lvl1pPr>
            <a:lvl2pPr algn="l">
              <a:defRPr>
                <a:latin typeface="Corbel" panose="020B0503020204020204" pitchFamily="34" charset="0"/>
              </a:defRPr>
            </a:lvl2pPr>
            <a:lvl3pPr algn="l">
              <a:defRPr>
                <a:latin typeface="Corbel" panose="020B0503020204020204" pitchFamily="34" charset="0"/>
              </a:defRPr>
            </a:lvl3pPr>
            <a:lvl4pPr algn="l">
              <a:defRPr>
                <a:latin typeface="Corbel" panose="020B0503020204020204" pitchFamily="34" charset="0"/>
              </a:defRPr>
            </a:lvl4pPr>
            <a:lvl5pPr algn="l">
              <a:defRPr>
                <a:latin typeface="Corbel" panose="020B0503020204020204" pitchFamily="34" charset="0"/>
              </a:defRPr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29207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tsikko ja sisältö / TYTTÖ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331236" y="457200"/>
            <a:ext cx="8262258" cy="64546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800" b="1">
                <a:solidFill>
                  <a:schemeClr val="bg1"/>
                </a:solidFill>
                <a:latin typeface="Corbel" panose="020B0503020204020204" pitchFamily="34" charset="0"/>
              </a:defRPr>
            </a:lvl1pPr>
          </a:lstStyle>
          <a:p>
            <a:r>
              <a:rPr lang="en-US" dirty="0" err="1"/>
              <a:t>Otsikko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sz="half" idx="1"/>
          </p:nvPr>
        </p:nvSpPr>
        <p:spPr>
          <a:xfrm>
            <a:off x="331236" y="1368425"/>
            <a:ext cx="4697964" cy="51350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Corbel" panose="020B0503020204020204" pitchFamily="34" charset="0"/>
              </a:defRPr>
            </a:lvl1pPr>
            <a:lvl2pPr algn="l">
              <a:defRPr>
                <a:latin typeface="Corbel" panose="020B0503020204020204" pitchFamily="34" charset="0"/>
              </a:defRPr>
            </a:lvl2pPr>
            <a:lvl3pPr algn="l">
              <a:defRPr>
                <a:latin typeface="Corbel" panose="020B0503020204020204" pitchFamily="34" charset="0"/>
              </a:defRPr>
            </a:lvl3pPr>
            <a:lvl4pPr algn="l">
              <a:defRPr>
                <a:latin typeface="Corbel" panose="020B0503020204020204" pitchFamily="34" charset="0"/>
              </a:defRPr>
            </a:lvl4pPr>
            <a:lvl5pPr algn="l">
              <a:defRPr>
                <a:latin typeface="Corbel" panose="020B0503020204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6264793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tsikko ja sisältö / LABORANTTI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331236" y="457200"/>
            <a:ext cx="8262258" cy="64546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800" b="1">
                <a:solidFill>
                  <a:schemeClr val="bg1"/>
                </a:solidFill>
                <a:latin typeface="Corbel" panose="020B0503020204020204" pitchFamily="34" charset="0"/>
              </a:defRPr>
            </a:lvl1pPr>
          </a:lstStyle>
          <a:p>
            <a:r>
              <a:rPr lang="en-US" dirty="0" err="1"/>
              <a:t>Otsikko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sz="half" idx="1"/>
          </p:nvPr>
        </p:nvSpPr>
        <p:spPr>
          <a:xfrm>
            <a:off x="4226766" y="1368425"/>
            <a:ext cx="4366727" cy="51350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Corbel" panose="020B0503020204020204" pitchFamily="34" charset="0"/>
              </a:defRPr>
            </a:lvl1pPr>
            <a:lvl2pPr algn="l">
              <a:defRPr>
                <a:latin typeface="Corbel" panose="020B0503020204020204" pitchFamily="34" charset="0"/>
              </a:defRPr>
            </a:lvl2pPr>
            <a:lvl3pPr algn="l">
              <a:defRPr>
                <a:latin typeface="Corbel" panose="020B0503020204020204" pitchFamily="34" charset="0"/>
              </a:defRPr>
            </a:lvl3pPr>
            <a:lvl4pPr algn="l">
              <a:defRPr>
                <a:latin typeface="Corbel" panose="020B0503020204020204" pitchFamily="34" charset="0"/>
              </a:defRPr>
            </a:lvl4pPr>
            <a:lvl5pPr algn="l">
              <a:defRPr>
                <a:latin typeface="Corbel" panose="020B0503020204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7892134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691050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7" r:id="rId2"/>
    <p:sldLayoutId id="2147483695" r:id="rId3"/>
    <p:sldLayoutId id="2147483675" r:id="rId4"/>
    <p:sldLayoutId id="2147483664" r:id="rId5"/>
    <p:sldLayoutId id="2147483674" r:id="rId6"/>
    <p:sldLayoutId id="2147483673" r:id="rId7"/>
    <p:sldLayoutId id="2147483678" r:id="rId8"/>
    <p:sldLayoutId id="2147483680" r:id="rId9"/>
    <p:sldLayoutId id="2147483681" r:id="rId10"/>
    <p:sldLayoutId id="2147483696" r:id="rId11"/>
    <p:sldLayoutId id="2147483679" r:id="rId12"/>
    <p:sldLayoutId id="2147483697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pythonforthelab.com/blog/mutable-and-immutable-objects/#mutable-and-immutable-data-types" TargetMode="Externa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ebopedia.com/TERM/P/procedure.html" TargetMode="External"/><Relationship Id="rId7" Type="http://schemas.openxmlformats.org/officeDocument/2006/relationships/hyperlink" Target="https://www.webopedia.com/TERM/L/library.html" TargetMode="External"/><Relationship Id="rId2" Type="http://schemas.openxmlformats.org/officeDocument/2006/relationships/hyperlink" Target="https://www.webopedia.com/TERM/P/program.html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webopedia.com/TERM/F/function.html" TargetMode="External"/><Relationship Id="rId5" Type="http://schemas.openxmlformats.org/officeDocument/2006/relationships/hyperlink" Target="https://www.webopedia.com/TERM/P/programming_language.html" TargetMode="External"/><Relationship Id="rId4" Type="http://schemas.openxmlformats.org/officeDocument/2006/relationships/hyperlink" Target="https://www.webopedia.com/TERM/R/routine.html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ebopedia.com/TERM/E/execute.html" TargetMode="External"/><Relationship Id="rId2" Type="http://schemas.openxmlformats.org/officeDocument/2006/relationships/hyperlink" Target="https://www.webopedia.com/TERM/C/command.html" TargetMode="Externa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www.webopedia.com/TERM/F/function.html" TargetMode="External"/><Relationship Id="rId4" Type="http://schemas.openxmlformats.org/officeDocument/2006/relationships/hyperlink" Target="https://www.webopedia.com/TERM/D/delete.html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1217" y="4105462"/>
            <a:ext cx="8350898" cy="609973"/>
          </a:xfrm>
        </p:spPr>
        <p:txBody>
          <a:bodyPr>
            <a:normAutofit/>
          </a:bodyPr>
          <a:lstStyle/>
          <a:p>
            <a:r>
              <a:rPr lang="fi-FI" dirty="0"/>
              <a:t>Basics in </a:t>
            </a:r>
            <a:r>
              <a:rPr lang="fi-FI" dirty="0" err="1"/>
              <a:t>programming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40092683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fi-FI" dirty="0" err="1"/>
              <a:t>WhyWrite</a:t>
            </a:r>
            <a:r>
              <a:rPr lang="fi-FI" dirty="0"/>
              <a:t> </a:t>
            </a:r>
            <a:r>
              <a:rPr lang="fi-FI" dirty="0" err="1"/>
              <a:t>Functions</a:t>
            </a:r>
            <a:r>
              <a:rPr lang="fi-FI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85939" y="1669621"/>
            <a:ext cx="8172870" cy="4416551"/>
          </a:xfrm>
        </p:spPr>
        <p:txBody>
          <a:bodyPr/>
          <a:lstStyle/>
          <a:p>
            <a:r>
              <a:rPr lang="fi-FI" dirty="0"/>
              <a:t>It is </a:t>
            </a:r>
            <a:r>
              <a:rPr lang="fi-FI" dirty="0" err="1"/>
              <a:t>important</a:t>
            </a:r>
            <a:r>
              <a:rPr lang="fi-FI" dirty="0"/>
              <a:t> for </a:t>
            </a:r>
            <a:r>
              <a:rPr lang="fi-FI" dirty="0" err="1"/>
              <a:t>others</a:t>
            </a:r>
            <a:r>
              <a:rPr lang="fi-FI" dirty="0"/>
              <a:t> in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group</a:t>
            </a:r>
            <a:r>
              <a:rPr lang="fi-FI" dirty="0"/>
              <a:t> to </a:t>
            </a:r>
            <a:r>
              <a:rPr lang="fi-FI" dirty="0" err="1"/>
              <a:t>be</a:t>
            </a:r>
            <a:r>
              <a:rPr lang="fi-FI" dirty="0"/>
              <a:t> </a:t>
            </a:r>
            <a:r>
              <a:rPr lang="fi-FI" dirty="0" err="1"/>
              <a:t>able</a:t>
            </a:r>
            <a:r>
              <a:rPr lang="fi-FI" dirty="0"/>
              <a:t> to </a:t>
            </a:r>
            <a:r>
              <a:rPr lang="fi-FI" dirty="0" err="1"/>
              <a:t>read</a:t>
            </a:r>
            <a:r>
              <a:rPr lang="fi-FI" dirty="0"/>
              <a:t> and </a:t>
            </a:r>
            <a:r>
              <a:rPr lang="fi-FI" dirty="0" err="1"/>
              <a:t>understand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code</a:t>
            </a:r>
            <a:r>
              <a:rPr lang="fi-FI" dirty="0"/>
              <a:t> </a:t>
            </a:r>
            <a:r>
              <a:rPr lang="fi-FI" dirty="0" err="1"/>
              <a:t>we</a:t>
            </a:r>
            <a:r>
              <a:rPr lang="fi-FI" dirty="0"/>
              <a:t> </a:t>
            </a:r>
            <a:r>
              <a:rPr lang="fi-FI" dirty="0" err="1"/>
              <a:t>have</a:t>
            </a:r>
            <a:r>
              <a:rPr lang="fi-FI" dirty="0"/>
              <a:t> </a:t>
            </a:r>
            <a:r>
              <a:rPr lang="fi-FI" dirty="0" err="1"/>
              <a:t>written</a:t>
            </a:r>
            <a:r>
              <a:rPr lang="fi-FI" dirty="0"/>
              <a:t>.</a:t>
            </a:r>
          </a:p>
          <a:p>
            <a:endParaRPr lang="fi-FI" dirty="0"/>
          </a:p>
          <a:p>
            <a:r>
              <a:rPr lang="fi-FI" dirty="0" err="1"/>
              <a:t>Writing</a:t>
            </a:r>
            <a:r>
              <a:rPr lang="fi-FI" dirty="0"/>
              <a:t> </a:t>
            </a:r>
            <a:r>
              <a:rPr lang="fi-FI" dirty="0" err="1"/>
              <a:t>functions</a:t>
            </a:r>
            <a:r>
              <a:rPr lang="fi-FI" dirty="0"/>
              <a:t> </a:t>
            </a:r>
            <a:r>
              <a:rPr lang="fi-FI" dirty="0" err="1"/>
              <a:t>can</a:t>
            </a:r>
            <a:r>
              <a:rPr lang="fi-FI" dirty="0"/>
              <a:t> </a:t>
            </a:r>
            <a:r>
              <a:rPr lang="fi-FI" dirty="0" err="1"/>
              <a:t>lead</a:t>
            </a:r>
            <a:r>
              <a:rPr lang="fi-FI" dirty="0"/>
              <a:t> to </a:t>
            </a:r>
            <a:r>
              <a:rPr lang="fi-FI" dirty="0" err="1"/>
              <a:t>nice</a:t>
            </a:r>
            <a:r>
              <a:rPr lang="fi-FI" dirty="0"/>
              <a:t> </a:t>
            </a:r>
            <a:r>
              <a:rPr lang="fi-FI" dirty="0" err="1"/>
              <a:t>modularized</a:t>
            </a:r>
            <a:r>
              <a:rPr lang="fi-FI" dirty="0"/>
              <a:t> </a:t>
            </a:r>
            <a:r>
              <a:rPr lang="fi-FI" dirty="0" err="1"/>
              <a:t>code</a:t>
            </a:r>
            <a:r>
              <a:rPr lang="fi-FI" dirty="0"/>
              <a:t> </a:t>
            </a:r>
            <a:r>
              <a:rPr lang="fi-FI" dirty="0" err="1"/>
              <a:t>that</a:t>
            </a:r>
            <a:r>
              <a:rPr lang="fi-FI" dirty="0"/>
              <a:t> is </a:t>
            </a:r>
            <a:r>
              <a:rPr lang="fi-FI" dirty="0" err="1"/>
              <a:t>much</a:t>
            </a:r>
            <a:r>
              <a:rPr lang="fi-FI" dirty="0"/>
              <a:t> </a:t>
            </a:r>
            <a:r>
              <a:rPr lang="fi-FI" dirty="0" err="1"/>
              <a:t>easier</a:t>
            </a:r>
            <a:r>
              <a:rPr lang="fi-FI" dirty="0"/>
              <a:t> to </a:t>
            </a:r>
            <a:r>
              <a:rPr lang="fi-FI" dirty="0" err="1"/>
              <a:t>maintain</a:t>
            </a:r>
            <a:r>
              <a:rPr lang="fi-FI" dirty="0"/>
              <a:t> </a:t>
            </a:r>
            <a:r>
              <a:rPr lang="fi-FI" dirty="0" err="1"/>
              <a:t>by</a:t>
            </a:r>
            <a:r>
              <a:rPr lang="fi-FI" dirty="0"/>
              <a:t> </a:t>
            </a:r>
            <a:r>
              <a:rPr lang="fi-FI" dirty="0" err="1"/>
              <a:t>you</a:t>
            </a:r>
            <a:r>
              <a:rPr lang="fi-FI" dirty="0"/>
              <a:t> and </a:t>
            </a:r>
            <a:r>
              <a:rPr lang="fi-FI" dirty="0" err="1"/>
              <a:t>by</a:t>
            </a:r>
            <a:r>
              <a:rPr lang="fi-FI" dirty="0"/>
              <a:t> </a:t>
            </a:r>
            <a:r>
              <a:rPr lang="fi-FI" dirty="0" err="1"/>
              <a:t>others</a:t>
            </a:r>
            <a:r>
              <a:rPr lang="fi-FI" dirty="0"/>
              <a:t> in a </a:t>
            </a:r>
            <a:r>
              <a:rPr lang="fi-FI" dirty="0" err="1"/>
              <a:t>group</a:t>
            </a:r>
            <a:r>
              <a:rPr lang="fi-FI" dirty="0"/>
              <a:t>.</a:t>
            </a:r>
          </a:p>
          <a:p>
            <a:endParaRPr lang="fi-FI" dirty="0"/>
          </a:p>
          <a:p>
            <a:r>
              <a:rPr lang="fi-FI" b="1" dirty="0"/>
              <a:t>-&gt; MAINTAINABLE CODE</a:t>
            </a:r>
          </a:p>
        </p:txBody>
      </p:sp>
    </p:spTree>
    <p:extLst>
      <p:ext uri="{BB962C8B-B14F-4D97-AF65-F5344CB8AC3E}">
        <p14:creationId xmlns:p14="http://schemas.microsoft.com/office/powerpoint/2010/main" val="29354851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fi-FI" dirty="0" err="1"/>
              <a:t>Why</a:t>
            </a:r>
            <a:r>
              <a:rPr lang="fi-FI" dirty="0"/>
              <a:t> Write </a:t>
            </a:r>
            <a:r>
              <a:rPr lang="fi-FI" dirty="0" err="1"/>
              <a:t>Functions</a:t>
            </a:r>
            <a:r>
              <a:rPr lang="fi-FI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85939" y="1669621"/>
            <a:ext cx="8172870" cy="4416551"/>
          </a:xfrm>
        </p:spPr>
        <p:txBody>
          <a:bodyPr/>
          <a:lstStyle/>
          <a:p>
            <a:r>
              <a:rPr lang="fi-FI" dirty="0" err="1"/>
              <a:t>Functions</a:t>
            </a:r>
            <a:r>
              <a:rPr lang="fi-FI" dirty="0"/>
              <a:t> on </a:t>
            </a:r>
            <a:r>
              <a:rPr lang="fi-FI" dirty="0" err="1"/>
              <a:t>Code</a:t>
            </a:r>
            <a:r>
              <a:rPr lang="fi-FI" dirty="0"/>
              <a:t> Complete 2</a:t>
            </a:r>
          </a:p>
        </p:txBody>
      </p:sp>
    </p:spTree>
    <p:extLst>
      <p:ext uri="{BB962C8B-B14F-4D97-AF65-F5344CB8AC3E}">
        <p14:creationId xmlns:p14="http://schemas.microsoft.com/office/powerpoint/2010/main" val="38545209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i-FI" dirty="0" err="1"/>
              <a:t>Functions</a:t>
            </a:r>
            <a:endParaRPr lang="fi-FI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85939" y="1669621"/>
            <a:ext cx="8172870" cy="1322961"/>
          </a:xfrm>
        </p:spPr>
        <p:txBody>
          <a:bodyPr/>
          <a:lstStyle/>
          <a:p>
            <a:r>
              <a:rPr lang="fi-FI" dirty="0" err="1"/>
              <a:t>Functions</a:t>
            </a:r>
            <a:r>
              <a:rPr lang="fi-FI" dirty="0"/>
              <a:t> </a:t>
            </a:r>
            <a:r>
              <a:rPr lang="fi-FI" dirty="0" err="1"/>
              <a:t>are</a:t>
            </a:r>
            <a:r>
              <a:rPr lang="fi-FI" dirty="0"/>
              <a:t> </a:t>
            </a:r>
            <a:r>
              <a:rPr lang="fi-FI" dirty="0" err="1"/>
              <a:t>something</a:t>
            </a:r>
            <a:r>
              <a:rPr lang="fi-FI" dirty="0"/>
              <a:t> </a:t>
            </a:r>
            <a:r>
              <a:rPr lang="fi-FI" dirty="0" err="1"/>
              <a:t>most</a:t>
            </a:r>
            <a:r>
              <a:rPr lang="fi-FI" dirty="0"/>
              <a:t> of us </a:t>
            </a:r>
            <a:r>
              <a:rPr lang="fi-FI" dirty="0" err="1"/>
              <a:t>are</a:t>
            </a:r>
            <a:r>
              <a:rPr lang="fi-FI" dirty="0"/>
              <a:t> </a:t>
            </a:r>
            <a:r>
              <a:rPr lang="fi-FI" dirty="0" err="1"/>
              <a:t>familiar</a:t>
            </a:r>
            <a:r>
              <a:rPr lang="fi-FI" dirty="0"/>
              <a:t> </a:t>
            </a:r>
            <a:r>
              <a:rPr lang="fi-FI" dirty="0" err="1"/>
              <a:t>with</a:t>
            </a:r>
            <a:r>
              <a:rPr lang="fi-FI" dirty="0"/>
              <a:t> </a:t>
            </a:r>
            <a:r>
              <a:rPr lang="fi-FI" dirty="0" err="1"/>
              <a:t>from</a:t>
            </a:r>
            <a:r>
              <a:rPr lang="fi-FI" dirty="0"/>
              <a:t> </a:t>
            </a:r>
            <a:r>
              <a:rPr lang="fi-FI" dirty="0" err="1"/>
              <a:t>Mathematics</a:t>
            </a:r>
            <a:r>
              <a:rPr lang="fi-FI" dirty="0"/>
              <a:t>. A </a:t>
            </a:r>
            <a:r>
              <a:rPr lang="fi-FI" dirty="0" err="1"/>
              <a:t>function</a:t>
            </a:r>
            <a:r>
              <a:rPr lang="fi-FI" dirty="0"/>
              <a:t> g(x) </a:t>
            </a:r>
            <a:r>
              <a:rPr lang="fi-FI" dirty="0" err="1"/>
              <a:t>might</a:t>
            </a:r>
            <a:r>
              <a:rPr lang="fi-FI" dirty="0"/>
              <a:t> </a:t>
            </a:r>
            <a:r>
              <a:rPr lang="fi-FI" dirty="0" err="1"/>
              <a:t>be</a:t>
            </a:r>
            <a:r>
              <a:rPr lang="fi-FI" dirty="0"/>
              <a:t> </a:t>
            </a:r>
            <a:r>
              <a:rPr lang="fi-FI" dirty="0" err="1"/>
              <a:t>defined</a:t>
            </a:r>
            <a:r>
              <a:rPr lang="fi-FI" dirty="0"/>
              <a:t> as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35077F-F40B-F24A-AE09-0ADD94C430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350" y="3149600"/>
            <a:ext cx="8115300" cy="558800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6AD35DC-F846-EA44-842C-DFB5D0A9902C}"/>
              </a:ext>
            </a:extLst>
          </p:cNvPr>
          <p:cNvSpPr txBox="1">
            <a:spLocks/>
          </p:cNvSpPr>
          <p:nvPr/>
        </p:nvSpPr>
        <p:spPr>
          <a:xfrm>
            <a:off x="514350" y="4214239"/>
            <a:ext cx="8172870" cy="132296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i-FI" dirty="0" err="1"/>
              <a:t>When</a:t>
            </a:r>
            <a:r>
              <a:rPr lang="fi-FI" dirty="0"/>
              <a:t> </a:t>
            </a:r>
            <a:r>
              <a:rPr lang="fi-FI" dirty="0" err="1"/>
              <a:t>using</a:t>
            </a:r>
            <a:r>
              <a:rPr lang="fi-FI" dirty="0"/>
              <a:t> </a:t>
            </a:r>
            <a:r>
              <a:rPr lang="fi-FI" dirty="0" err="1"/>
              <a:t>function</a:t>
            </a:r>
            <a:r>
              <a:rPr lang="fi-FI" dirty="0"/>
              <a:t> </a:t>
            </a:r>
            <a:r>
              <a:rPr lang="fi-FI" dirty="0" err="1"/>
              <a:t>we</a:t>
            </a:r>
            <a:r>
              <a:rPr lang="fi-FI" dirty="0"/>
              <a:t> </a:t>
            </a:r>
            <a:r>
              <a:rPr lang="fi-FI" dirty="0" err="1"/>
              <a:t>pass</a:t>
            </a:r>
            <a:r>
              <a:rPr lang="fi-FI" dirty="0"/>
              <a:t> </a:t>
            </a:r>
            <a:r>
              <a:rPr lang="fi-FI" dirty="0" err="1"/>
              <a:t>value</a:t>
            </a:r>
            <a:r>
              <a:rPr lang="fi-FI" dirty="0"/>
              <a:t> of x and </a:t>
            </a:r>
            <a:r>
              <a:rPr lang="fi-FI" dirty="0" err="1"/>
              <a:t>we</a:t>
            </a:r>
            <a:r>
              <a:rPr lang="fi-FI" dirty="0"/>
              <a:t> </a:t>
            </a:r>
            <a:r>
              <a:rPr lang="fi-FI" dirty="0" err="1"/>
              <a:t>get</a:t>
            </a:r>
            <a:r>
              <a:rPr lang="fi-FI" dirty="0"/>
              <a:t> </a:t>
            </a:r>
            <a:r>
              <a:rPr lang="fi-FI" dirty="0" err="1"/>
              <a:t>result</a:t>
            </a:r>
            <a:r>
              <a:rPr lang="fi-FI" dirty="0"/>
              <a:t> </a:t>
            </a:r>
            <a:r>
              <a:rPr lang="fi-FI" dirty="0" err="1"/>
              <a:t>from</a:t>
            </a:r>
            <a:r>
              <a:rPr lang="fi-FI" dirty="0"/>
              <a:t> it</a:t>
            </a:r>
          </a:p>
        </p:txBody>
      </p:sp>
    </p:spTree>
    <p:extLst>
      <p:ext uri="{BB962C8B-B14F-4D97-AF65-F5344CB8AC3E}">
        <p14:creationId xmlns:p14="http://schemas.microsoft.com/office/powerpoint/2010/main" val="7227209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i-FI" dirty="0" err="1"/>
              <a:t>Functions</a:t>
            </a:r>
            <a:endParaRPr lang="fi-FI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35077F-F40B-F24A-AE09-0ADD94C430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135" y="1487054"/>
            <a:ext cx="8115300" cy="558800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6AD35DC-F846-EA44-842C-DFB5D0A9902C}"/>
              </a:ext>
            </a:extLst>
          </p:cNvPr>
          <p:cNvSpPr txBox="1">
            <a:spLocks/>
          </p:cNvSpPr>
          <p:nvPr/>
        </p:nvSpPr>
        <p:spPr>
          <a:xfrm>
            <a:off x="514350" y="2496276"/>
            <a:ext cx="8172870" cy="132296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identifier</a:t>
            </a:r>
            <a:r>
              <a:rPr lang="fi-FI" dirty="0"/>
              <a:t> g </a:t>
            </a:r>
            <a:r>
              <a:rPr lang="fi-FI" dirty="0" err="1"/>
              <a:t>represents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definition of a </a:t>
            </a:r>
            <a:r>
              <a:rPr lang="fi-FI" dirty="0" err="1"/>
              <a:t>function</a:t>
            </a:r>
            <a:r>
              <a:rPr lang="fi-FI" dirty="0"/>
              <a:t> and </a:t>
            </a:r>
            <a:r>
              <a:rPr lang="fi-FI" dirty="0" err="1"/>
              <a:t>calling</a:t>
            </a:r>
            <a:r>
              <a:rPr lang="fi-FI" dirty="0"/>
              <a:t> a </a:t>
            </a:r>
            <a:r>
              <a:rPr lang="fi-FI" dirty="0" err="1"/>
              <a:t>function</a:t>
            </a:r>
            <a:r>
              <a:rPr lang="fi-FI" dirty="0"/>
              <a:t> </a:t>
            </a:r>
            <a:r>
              <a:rPr lang="fi-FI" dirty="0" err="1"/>
              <a:t>by</a:t>
            </a:r>
            <a:r>
              <a:rPr lang="fi-FI" dirty="0"/>
              <a:t> </a:t>
            </a:r>
            <a:r>
              <a:rPr lang="fi-FI" dirty="0" err="1"/>
              <a:t>writing</a:t>
            </a:r>
            <a:r>
              <a:rPr lang="fi-FI" dirty="0"/>
              <a:t> g(6) is </a:t>
            </a:r>
            <a:r>
              <a:rPr lang="fi-FI" dirty="0" err="1"/>
              <a:t>called</a:t>
            </a:r>
            <a:r>
              <a:rPr lang="fi-FI" dirty="0"/>
              <a:t> </a:t>
            </a:r>
            <a:r>
              <a:rPr lang="fi-FI" dirty="0" err="1"/>
              <a:t>function</a:t>
            </a:r>
            <a:r>
              <a:rPr lang="fi-FI" dirty="0"/>
              <a:t> </a:t>
            </a:r>
            <a:r>
              <a:rPr lang="fi-FI" dirty="0" err="1"/>
              <a:t>application</a:t>
            </a:r>
            <a:r>
              <a:rPr lang="fi-FI" dirty="0"/>
              <a:t> </a:t>
            </a:r>
            <a:r>
              <a:rPr lang="fi-FI" dirty="0" err="1"/>
              <a:t>or</a:t>
            </a:r>
            <a:r>
              <a:rPr lang="fi-FI" dirty="0"/>
              <a:t> a </a:t>
            </a:r>
            <a:r>
              <a:rPr lang="fi-FI" dirty="0" err="1"/>
              <a:t>function</a:t>
            </a:r>
            <a:r>
              <a:rPr lang="fi-FI" dirty="0"/>
              <a:t> </a:t>
            </a:r>
            <a:r>
              <a:rPr lang="fi-FI" dirty="0" err="1"/>
              <a:t>call</a:t>
            </a:r>
            <a:r>
              <a:rPr lang="fi-FI" dirty="0"/>
              <a:t>. </a:t>
            </a:r>
          </a:p>
          <a:p>
            <a:r>
              <a:rPr lang="fi-FI" dirty="0" err="1"/>
              <a:t>These</a:t>
            </a:r>
            <a:r>
              <a:rPr lang="fi-FI" dirty="0"/>
              <a:t> </a:t>
            </a:r>
            <a:r>
              <a:rPr lang="fi-FI" dirty="0" err="1"/>
              <a:t>two</a:t>
            </a:r>
            <a:r>
              <a:rPr lang="fi-FI" dirty="0"/>
              <a:t> </a:t>
            </a:r>
            <a:r>
              <a:rPr lang="fi-FI" dirty="0" err="1"/>
              <a:t>concepts</a:t>
            </a:r>
            <a:r>
              <a:rPr lang="fi-FI" dirty="0"/>
              <a:t> </a:t>
            </a:r>
            <a:r>
              <a:rPr lang="fi-FI" dirty="0" err="1"/>
              <a:t>are</a:t>
            </a:r>
            <a:r>
              <a:rPr lang="fi-FI" dirty="0"/>
              <a:t> </a:t>
            </a:r>
            <a:r>
              <a:rPr lang="fi-FI" dirty="0" err="1"/>
              <a:t>part</a:t>
            </a:r>
            <a:r>
              <a:rPr lang="fi-FI" dirty="0"/>
              <a:t> of </a:t>
            </a:r>
            <a:r>
              <a:rPr lang="fi-FI" dirty="0" err="1"/>
              <a:t>most</a:t>
            </a:r>
            <a:r>
              <a:rPr lang="fi-FI" dirty="0"/>
              <a:t> </a:t>
            </a:r>
            <a:r>
              <a:rPr lang="fi-FI" dirty="0" err="1"/>
              <a:t>programming</a:t>
            </a:r>
            <a:r>
              <a:rPr lang="fi-FI" dirty="0"/>
              <a:t> </a:t>
            </a:r>
            <a:r>
              <a:rPr lang="fi-FI" dirty="0" err="1"/>
              <a:t>languages</a:t>
            </a:r>
            <a:r>
              <a:rPr lang="fi-FI" dirty="0"/>
              <a:t> </a:t>
            </a:r>
            <a:r>
              <a:rPr lang="fi-FI" dirty="0" err="1"/>
              <a:t>including</a:t>
            </a:r>
            <a:r>
              <a:rPr lang="fi-FI" dirty="0"/>
              <a:t> Python. In Python, </a:t>
            </a:r>
            <a:r>
              <a:rPr lang="fi-FI" dirty="0" err="1"/>
              <a:t>functions</a:t>
            </a:r>
            <a:r>
              <a:rPr lang="fi-FI" dirty="0"/>
              <a:t> </a:t>
            </a:r>
            <a:r>
              <a:rPr lang="fi-FI" dirty="0" err="1"/>
              <a:t>can</a:t>
            </a:r>
            <a:r>
              <a:rPr lang="fi-FI" dirty="0"/>
              <a:t> </a:t>
            </a:r>
            <a:r>
              <a:rPr lang="fi-FI" dirty="0" err="1"/>
              <a:t>be</a:t>
            </a:r>
            <a:r>
              <a:rPr lang="fi-FI" dirty="0"/>
              <a:t> </a:t>
            </a:r>
            <a:r>
              <a:rPr lang="fi-FI" dirty="0" err="1"/>
              <a:t>both</a:t>
            </a:r>
            <a:r>
              <a:rPr lang="fi-FI" dirty="0"/>
              <a:t> </a:t>
            </a:r>
            <a:r>
              <a:rPr lang="fi-FI" dirty="0" err="1"/>
              <a:t>defined</a:t>
            </a:r>
            <a:r>
              <a:rPr lang="fi-FI" dirty="0"/>
              <a:t> and </a:t>
            </a:r>
            <a:r>
              <a:rPr lang="fi-FI" dirty="0" err="1"/>
              <a:t>called</a:t>
            </a:r>
            <a:r>
              <a:rPr lang="fi-FI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871782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i-FI" dirty="0" err="1"/>
              <a:t>Functions</a:t>
            </a:r>
            <a:endParaRPr lang="fi-FI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35077F-F40B-F24A-AE09-0ADD94C430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135" y="1487054"/>
            <a:ext cx="8115300" cy="558800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6AD35DC-F846-EA44-842C-DFB5D0A9902C}"/>
              </a:ext>
            </a:extLst>
          </p:cNvPr>
          <p:cNvSpPr txBox="1">
            <a:spLocks/>
          </p:cNvSpPr>
          <p:nvPr/>
        </p:nvSpPr>
        <p:spPr>
          <a:xfrm>
            <a:off x="514350" y="2496276"/>
            <a:ext cx="8172870" cy="67179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i-FI" dirty="0" err="1"/>
              <a:t>Function</a:t>
            </a:r>
            <a:r>
              <a:rPr lang="fi-FI" dirty="0"/>
              <a:t> </a:t>
            </a:r>
            <a:r>
              <a:rPr lang="fi-FI" dirty="0" err="1"/>
              <a:t>above</a:t>
            </a:r>
            <a:r>
              <a:rPr lang="fi-FI" dirty="0"/>
              <a:t> </a:t>
            </a:r>
            <a:r>
              <a:rPr lang="fi-FI" dirty="0" err="1"/>
              <a:t>equals</a:t>
            </a:r>
            <a:r>
              <a:rPr lang="fi-FI" dirty="0"/>
              <a:t> in Python: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0F62EC-4C5B-E044-B596-175A57AA7F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350" y="3360304"/>
            <a:ext cx="8191500" cy="128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8478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i-FI" dirty="0" err="1"/>
              <a:t>Functions</a:t>
            </a:r>
            <a:endParaRPr lang="fi-FI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85939" y="1669621"/>
            <a:ext cx="8172870" cy="4416551"/>
          </a:xfrm>
        </p:spPr>
        <p:txBody>
          <a:bodyPr/>
          <a:lstStyle/>
          <a:p>
            <a:r>
              <a:rPr lang="fi-FI" dirty="0"/>
              <a:t>To </a:t>
            </a:r>
            <a:r>
              <a:rPr lang="fi-FI" dirty="0" err="1"/>
              <a:t>call</a:t>
            </a:r>
            <a:r>
              <a:rPr lang="fi-FI" dirty="0"/>
              <a:t> a </a:t>
            </a:r>
            <a:r>
              <a:rPr lang="fi-FI" dirty="0" err="1"/>
              <a:t>function</a:t>
            </a:r>
            <a:r>
              <a:rPr lang="fi-FI" dirty="0"/>
              <a:t> in Python </a:t>
            </a:r>
            <a:r>
              <a:rPr lang="fi-FI" dirty="0" err="1"/>
              <a:t>we</a:t>
            </a:r>
            <a:r>
              <a:rPr lang="fi-FI" dirty="0"/>
              <a:t> </a:t>
            </a:r>
            <a:r>
              <a:rPr lang="fi-FI" dirty="0" err="1"/>
              <a:t>write</a:t>
            </a:r>
            <a:r>
              <a:rPr lang="fi-FI" dirty="0"/>
              <a:t> g(6) for </a:t>
            </a:r>
            <a:r>
              <a:rPr lang="fi-FI" dirty="0" err="1"/>
              <a:t>instance</a:t>
            </a:r>
            <a:r>
              <a:rPr lang="fi-FI" dirty="0"/>
              <a:t>, just </a:t>
            </a:r>
            <a:r>
              <a:rPr lang="fi-FI" dirty="0" err="1"/>
              <a:t>they</a:t>
            </a:r>
            <a:r>
              <a:rPr lang="fi-FI" dirty="0"/>
              <a:t> </a:t>
            </a:r>
            <a:r>
              <a:rPr lang="fi-FI" dirty="0" err="1"/>
              <a:t>way</a:t>
            </a:r>
            <a:r>
              <a:rPr lang="fi-FI" dirty="0"/>
              <a:t> </a:t>
            </a:r>
            <a:r>
              <a:rPr lang="fi-FI" dirty="0" err="1"/>
              <a:t>we</a:t>
            </a:r>
            <a:r>
              <a:rPr lang="fi-FI" dirty="0"/>
              <a:t> </a:t>
            </a:r>
            <a:r>
              <a:rPr lang="fi-FI" dirty="0" err="1"/>
              <a:t>do</a:t>
            </a:r>
            <a:r>
              <a:rPr lang="fi-FI" dirty="0"/>
              <a:t> in </a:t>
            </a:r>
            <a:r>
              <a:rPr lang="fi-FI" dirty="0" err="1"/>
              <a:t>Mathematics</a:t>
            </a:r>
            <a:r>
              <a:rPr lang="fi-FI" dirty="0"/>
              <a:t>.</a:t>
            </a:r>
          </a:p>
          <a:p>
            <a:endParaRPr lang="fi-FI" dirty="0"/>
          </a:p>
          <a:p>
            <a:r>
              <a:rPr lang="fi-FI" dirty="0"/>
              <a:t>It </a:t>
            </a:r>
            <a:r>
              <a:rPr lang="fi-FI" dirty="0" err="1"/>
              <a:t>means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same</a:t>
            </a:r>
            <a:r>
              <a:rPr lang="fi-FI" dirty="0"/>
              <a:t> </a:t>
            </a:r>
            <a:r>
              <a:rPr lang="fi-FI" dirty="0" err="1"/>
              <a:t>thing</a:t>
            </a:r>
            <a:r>
              <a:rPr lang="fi-FI" dirty="0"/>
              <a:t>, </a:t>
            </a:r>
            <a:r>
              <a:rPr lang="fi-FI" dirty="0" err="1"/>
              <a:t>too</a:t>
            </a:r>
            <a:r>
              <a:rPr lang="fi-FI" dirty="0"/>
              <a:t>. </a:t>
            </a:r>
            <a:r>
              <a:rPr lang="fi-FI" dirty="0" err="1"/>
              <a:t>Executing</a:t>
            </a:r>
            <a:r>
              <a:rPr lang="fi-FI" dirty="0"/>
              <a:t> g(6) </a:t>
            </a:r>
            <a:r>
              <a:rPr lang="fi-FI" dirty="0" err="1"/>
              <a:t>means</a:t>
            </a:r>
            <a:r>
              <a:rPr lang="fi-FI" dirty="0"/>
              <a:t> </a:t>
            </a:r>
            <a:r>
              <a:rPr lang="fi-FI" dirty="0" err="1"/>
              <a:t>calling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function</a:t>
            </a:r>
            <a:r>
              <a:rPr lang="fi-FI" dirty="0"/>
              <a:t> g </a:t>
            </a:r>
            <a:r>
              <a:rPr lang="fi-FI" dirty="0" err="1"/>
              <a:t>with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value</a:t>
            </a:r>
            <a:r>
              <a:rPr lang="fi-FI" dirty="0"/>
              <a:t> 6 to </a:t>
            </a:r>
            <a:r>
              <a:rPr lang="fi-FI" dirty="0" err="1"/>
              <a:t>compute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value</a:t>
            </a:r>
            <a:r>
              <a:rPr lang="fi-FI" dirty="0"/>
              <a:t> of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function</a:t>
            </a:r>
            <a:r>
              <a:rPr lang="fi-FI" dirty="0"/>
              <a:t> </a:t>
            </a:r>
            <a:r>
              <a:rPr lang="fi-FI" dirty="0" err="1"/>
              <a:t>call</a:t>
            </a:r>
            <a:r>
              <a:rPr lang="fi-FI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116611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i-FI" dirty="0" err="1"/>
              <a:t>Functions</a:t>
            </a:r>
            <a:endParaRPr lang="fi-FI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85939" y="1669621"/>
            <a:ext cx="8172870" cy="4416551"/>
          </a:xfrm>
        </p:spPr>
        <p:txBody>
          <a:bodyPr/>
          <a:lstStyle/>
          <a:p>
            <a:r>
              <a:rPr lang="fi-FI" dirty="0" err="1"/>
              <a:t>Function</a:t>
            </a:r>
            <a:r>
              <a:rPr lang="fi-FI" dirty="0"/>
              <a:t> in Python </a:t>
            </a:r>
            <a:r>
              <a:rPr lang="fi-FI" dirty="0" err="1"/>
              <a:t>can</a:t>
            </a:r>
            <a:r>
              <a:rPr lang="fi-FI" dirty="0"/>
              <a:t> </a:t>
            </a:r>
            <a:r>
              <a:rPr lang="fi-FI" dirty="0" err="1"/>
              <a:t>do</a:t>
            </a:r>
            <a:r>
              <a:rPr lang="fi-FI" dirty="0"/>
              <a:t> </a:t>
            </a:r>
            <a:r>
              <a:rPr lang="fi-FI" dirty="0" err="1"/>
              <a:t>more</a:t>
            </a:r>
            <a:r>
              <a:rPr lang="fi-FI" dirty="0"/>
              <a:t> </a:t>
            </a:r>
            <a:r>
              <a:rPr lang="fi-FI" dirty="0" err="1"/>
              <a:t>than</a:t>
            </a:r>
            <a:r>
              <a:rPr lang="fi-FI" dirty="0"/>
              <a:t> a </a:t>
            </a:r>
            <a:r>
              <a:rPr lang="fi-FI" dirty="0" err="1"/>
              <a:t>function</a:t>
            </a:r>
            <a:r>
              <a:rPr lang="fi-FI" dirty="0"/>
              <a:t> in </a:t>
            </a:r>
            <a:r>
              <a:rPr lang="fi-FI" dirty="0" err="1"/>
              <a:t>Mathematics</a:t>
            </a:r>
            <a:r>
              <a:rPr lang="fi-FI" dirty="0"/>
              <a:t>. </a:t>
            </a:r>
            <a:r>
              <a:rPr lang="fi-FI" dirty="0" err="1"/>
              <a:t>Functions</a:t>
            </a:r>
            <a:r>
              <a:rPr lang="fi-FI" dirty="0"/>
              <a:t> </a:t>
            </a:r>
            <a:r>
              <a:rPr lang="fi-FI" dirty="0" err="1"/>
              <a:t>can</a:t>
            </a:r>
            <a:r>
              <a:rPr lang="fi-FI" dirty="0"/>
              <a:t> </a:t>
            </a:r>
            <a:r>
              <a:rPr lang="fi-FI" dirty="0" err="1"/>
              <a:t>execute</a:t>
            </a:r>
            <a:r>
              <a:rPr lang="fi-FI" dirty="0"/>
              <a:t> </a:t>
            </a:r>
            <a:r>
              <a:rPr lang="fi-FI" dirty="0" err="1"/>
              <a:t>statements</a:t>
            </a:r>
            <a:r>
              <a:rPr lang="fi-FI" dirty="0"/>
              <a:t> as </a:t>
            </a:r>
            <a:r>
              <a:rPr lang="fi-FI" dirty="0" err="1"/>
              <a:t>well</a:t>
            </a:r>
            <a:r>
              <a:rPr lang="fi-FI" dirty="0"/>
              <a:t> as </a:t>
            </a:r>
            <a:r>
              <a:rPr lang="fi-FI" dirty="0" err="1"/>
              <a:t>return</a:t>
            </a:r>
            <a:r>
              <a:rPr lang="fi-FI" dirty="0"/>
              <a:t> a </a:t>
            </a:r>
            <a:r>
              <a:rPr lang="fi-FI" dirty="0" err="1"/>
              <a:t>value</a:t>
            </a:r>
            <a:r>
              <a:rPr lang="fi-FI" dirty="0"/>
              <a:t>.</a:t>
            </a:r>
          </a:p>
          <a:p>
            <a:endParaRPr lang="fi-FI" dirty="0"/>
          </a:p>
          <a:p>
            <a:r>
              <a:rPr lang="fi-FI" dirty="0"/>
              <a:t>In </a:t>
            </a:r>
            <a:r>
              <a:rPr lang="fi-FI" dirty="0" err="1"/>
              <a:t>Mathematics</a:t>
            </a:r>
            <a:r>
              <a:rPr lang="fi-FI" dirty="0"/>
              <a:t> a </a:t>
            </a:r>
            <a:r>
              <a:rPr lang="fi-FI" dirty="0" err="1"/>
              <a:t>value</a:t>
            </a:r>
            <a:r>
              <a:rPr lang="fi-FI" dirty="0"/>
              <a:t> is </a:t>
            </a:r>
            <a:r>
              <a:rPr lang="fi-FI" dirty="0" err="1"/>
              <a:t>computed</a:t>
            </a:r>
            <a:r>
              <a:rPr lang="fi-FI" dirty="0"/>
              <a:t> and </a:t>
            </a:r>
            <a:r>
              <a:rPr lang="fi-FI" dirty="0" err="1"/>
              <a:t>returned</a:t>
            </a:r>
            <a:r>
              <a:rPr lang="fi-FI" dirty="0"/>
              <a:t>. </a:t>
            </a:r>
            <a:r>
              <a:rPr lang="fi-FI" dirty="0" err="1"/>
              <a:t>There</a:t>
            </a:r>
            <a:r>
              <a:rPr lang="fi-FI" dirty="0"/>
              <a:t> </a:t>
            </a:r>
            <a:r>
              <a:rPr lang="fi-FI" dirty="0" err="1"/>
              <a:t>are</a:t>
            </a:r>
            <a:r>
              <a:rPr lang="fi-FI" dirty="0"/>
              <a:t> no side-</a:t>
            </a:r>
            <a:r>
              <a:rPr lang="fi-FI" dirty="0" err="1"/>
              <a:t>effects</a:t>
            </a:r>
            <a:r>
              <a:rPr lang="fi-FI" dirty="0"/>
              <a:t> of </a:t>
            </a:r>
            <a:r>
              <a:rPr lang="fi-FI" dirty="0" err="1"/>
              <a:t>calling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function</a:t>
            </a:r>
            <a:r>
              <a:rPr lang="fi-FI" dirty="0"/>
              <a:t>. </a:t>
            </a:r>
          </a:p>
          <a:p>
            <a:endParaRPr lang="fi-FI" dirty="0"/>
          </a:p>
          <a:p>
            <a:r>
              <a:rPr lang="fi-FI" dirty="0"/>
              <a:t>In Python (and in just </a:t>
            </a:r>
            <a:r>
              <a:rPr lang="fi-FI" dirty="0" err="1"/>
              <a:t>about</a:t>
            </a:r>
            <a:r>
              <a:rPr lang="fi-FI" dirty="0"/>
              <a:t> </a:t>
            </a:r>
            <a:r>
              <a:rPr lang="fi-FI" dirty="0" err="1"/>
              <a:t>any</a:t>
            </a:r>
            <a:r>
              <a:rPr lang="fi-FI" dirty="0"/>
              <a:t> </a:t>
            </a:r>
            <a:r>
              <a:rPr lang="fi-FI" dirty="0" err="1"/>
              <a:t>programming</a:t>
            </a:r>
            <a:r>
              <a:rPr lang="fi-FI" dirty="0"/>
              <a:t> </a:t>
            </a:r>
            <a:r>
              <a:rPr lang="fi-FI" dirty="0" err="1"/>
              <a:t>language</a:t>
            </a:r>
            <a:r>
              <a:rPr lang="fi-FI" dirty="0"/>
              <a:t>), </a:t>
            </a:r>
            <a:r>
              <a:rPr lang="fi-FI" dirty="0" err="1"/>
              <a:t>there</a:t>
            </a:r>
            <a:r>
              <a:rPr lang="fi-FI" dirty="0"/>
              <a:t> </a:t>
            </a:r>
            <a:r>
              <a:rPr lang="fi-FI" dirty="0" err="1"/>
              <a:t>can</a:t>
            </a:r>
            <a:r>
              <a:rPr lang="fi-FI" dirty="0"/>
              <a:t> </a:t>
            </a:r>
            <a:r>
              <a:rPr lang="fi-FI" dirty="0" err="1"/>
              <a:t>be</a:t>
            </a:r>
            <a:r>
              <a:rPr lang="fi-FI" dirty="0"/>
              <a:t> side-</a:t>
            </a:r>
            <a:r>
              <a:rPr lang="fi-FI" dirty="0" err="1"/>
              <a:t>effects</a:t>
            </a:r>
            <a:r>
              <a:rPr lang="fi-FI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78238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i-FI" dirty="0" err="1"/>
              <a:t>Functions</a:t>
            </a:r>
            <a:endParaRPr lang="fi-FI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85939" y="1669621"/>
            <a:ext cx="8172870" cy="4416551"/>
          </a:xfrm>
        </p:spPr>
        <p:txBody>
          <a:bodyPr/>
          <a:lstStyle/>
          <a:p>
            <a:r>
              <a:rPr lang="fi-FI" dirty="0"/>
              <a:t>A </a:t>
            </a:r>
            <a:r>
              <a:rPr lang="fi-FI" dirty="0" err="1"/>
              <a:t>function</a:t>
            </a:r>
            <a:r>
              <a:rPr lang="fi-FI" dirty="0"/>
              <a:t> </a:t>
            </a:r>
            <a:r>
              <a:rPr lang="fi-FI" dirty="0" err="1"/>
              <a:t>can</a:t>
            </a:r>
            <a:r>
              <a:rPr lang="fi-FI" dirty="0"/>
              <a:t> </a:t>
            </a:r>
            <a:r>
              <a:rPr lang="fi-FI" dirty="0" err="1"/>
              <a:t>contain</a:t>
            </a:r>
            <a:r>
              <a:rPr lang="fi-FI" dirty="0"/>
              <a:t> </a:t>
            </a:r>
            <a:r>
              <a:rPr lang="fi-FI" dirty="0" err="1"/>
              <a:t>more</a:t>
            </a:r>
            <a:r>
              <a:rPr lang="fi-FI" dirty="0"/>
              <a:t> </a:t>
            </a:r>
            <a:r>
              <a:rPr lang="fi-FI" dirty="0" err="1"/>
              <a:t>than</a:t>
            </a:r>
            <a:r>
              <a:rPr lang="fi-FI" dirty="0"/>
              <a:t> </a:t>
            </a:r>
            <a:r>
              <a:rPr lang="fi-FI" dirty="0" err="1"/>
              <a:t>one</a:t>
            </a:r>
            <a:r>
              <a:rPr lang="fi-FI" dirty="0"/>
              <a:t> </a:t>
            </a:r>
            <a:r>
              <a:rPr lang="fi-FI" dirty="0" err="1"/>
              <a:t>statement</a:t>
            </a:r>
            <a:r>
              <a:rPr lang="fi-FI" dirty="0"/>
              <a:t> just </a:t>
            </a:r>
            <a:r>
              <a:rPr lang="fi-FI" dirty="0" err="1"/>
              <a:t>like</a:t>
            </a:r>
            <a:r>
              <a:rPr lang="fi-FI" dirty="0"/>
              <a:t> </a:t>
            </a:r>
            <a:r>
              <a:rPr lang="fi-FI" dirty="0" err="1"/>
              <a:t>our</a:t>
            </a:r>
            <a:r>
              <a:rPr lang="fi-FI" dirty="0"/>
              <a:t> </a:t>
            </a:r>
            <a:r>
              <a:rPr lang="fi-FI" dirty="0" err="1"/>
              <a:t>programs</a:t>
            </a:r>
            <a:r>
              <a:rPr lang="fi-FI" dirty="0"/>
              <a:t> </a:t>
            </a:r>
            <a:r>
              <a:rPr lang="fi-FI" dirty="0" err="1"/>
              <a:t>contain</a:t>
            </a:r>
            <a:r>
              <a:rPr lang="fi-FI" dirty="0"/>
              <a:t> </a:t>
            </a:r>
            <a:r>
              <a:rPr lang="fi-FI" dirty="0" err="1"/>
              <a:t>statements</a:t>
            </a:r>
            <a:r>
              <a:rPr lang="fi-FI" dirty="0"/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1E7C48-569D-B74C-93F1-CD2524D351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939" y="3009900"/>
            <a:ext cx="8293100" cy="246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3506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i-FI" dirty="0" err="1"/>
              <a:t>Functions</a:t>
            </a:r>
            <a:endParaRPr lang="fi-FI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80D4BC9-265F-2C44-B6B1-DE611EE6136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32144" y="1734748"/>
            <a:ext cx="8261350" cy="2980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4766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i-FI" dirty="0" err="1"/>
              <a:t>Functions</a:t>
            </a:r>
            <a:r>
              <a:rPr lang="fi-FI" dirty="0"/>
              <a:t> in Python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3D0ECD-5235-2F4C-BAE8-BD9417A7C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871" y="1360055"/>
            <a:ext cx="8646509" cy="445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768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i-FI" dirty="0" err="1"/>
              <a:t>Lectures</a:t>
            </a:r>
            <a:r>
              <a:rPr lang="fi-FI" dirty="0"/>
              <a:t> 8.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fi-FI" dirty="0" err="1"/>
              <a:t>Functions</a:t>
            </a:r>
            <a:endParaRPr lang="fi-FI" dirty="0"/>
          </a:p>
          <a:p>
            <a:r>
              <a:rPr lang="fi-FI" dirty="0" err="1"/>
              <a:t>Scope</a:t>
            </a:r>
            <a:r>
              <a:rPr lang="fi-FI" dirty="0"/>
              <a:t> of </a:t>
            </a:r>
            <a:r>
              <a:rPr lang="fi-FI" dirty="0" err="1"/>
              <a:t>variables</a:t>
            </a:r>
            <a:endParaRPr lang="fi-FI" dirty="0"/>
          </a:p>
          <a:p>
            <a:r>
              <a:rPr lang="fi-FI" dirty="0" err="1"/>
              <a:t>Mutable</a:t>
            </a:r>
            <a:r>
              <a:rPr lang="fi-FI" dirty="0"/>
              <a:t> and </a:t>
            </a:r>
            <a:r>
              <a:rPr lang="fi-FI" dirty="0" err="1"/>
              <a:t>Immutable</a:t>
            </a:r>
            <a:r>
              <a:rPr lang="fi-FI" dirty="0"/>
              <a:t> data</a:t>
            </a:r>
          </a:p>
          <a:p>
            <a:endParaRPr lang="fi-FI" dirty="0"/>
          </a:p>
          <a:p>
            <a:endParaRPr lang="fi-FI" dirty="0"/>
          </a:p>
          <a:p>
            <a:endParaRPr lang="fi-FI" dirty="0"/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lang="fi-FI" dirty="0"/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7355089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i-FI" dirty="0" err="1"/>
              <a:t>Functions</a:t>
            </a:r>
            <a:r>
              <a:rPr lang="fi-FI" dirty="0"/>
              <a:t> in Python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1105E4-C800-D247-9BA5-E10FA19E8B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236" y="1754908"/>
            <a:ext cx="8359012" cy="1283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8755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i-FI" dirty="0" err="1"/>
              <a:t>Passing</a:t>
            </a:r>
            <a:r>
              <a:rPr lang="fi-FI" dirty="0"/>
              <a:t> </a:t>
            </a:r>
            <a:r>
              <a:rPr lang="fi-FI" dirty="0" err="1"/>
              <a:t>values</a:t>
            </a:r>
            <a:r>
              <a:rPr lang="fi-FI" dirty="0"/>
              <a:t> to </a:t>
            </a:r>
            <a:r>
              <a:rPr lang="fi-FI" dirty="0" err="1"/>
              <a:t>function</a:t>
            </a:r>
            <a:endParaRPr lang="fi-FI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8FCBD4-4928-4742-8111-00C9C8F40E9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fi-FI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FCA2A9-0EE4-5B4D-9FE1-1581A98827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236" y="1368425"/>
            <a:ext cx="4222292" cy="2228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0705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i-FI" dirty="0" err="1"/>
              <a:t>Passing</a:t>
            </a:r>
            <a:r>
              <a:rPr lang="fi-FI" dirty="0"/>
              <a:t> </a:t>
            </a:r>
            <a:r>
              <a:rPr lang="fi-FI" dirty="0" err="1"/>
              <a:t>values</a:t>
            </a:r>
            <a:r>
              <a:rPr lang="fi-FI" dirty="0"/>
              <a:t> to </a:t>
            </a:r>
            <a:r>
              <a:rPr lang="fi-FI" dirty="0" err="1"/>
              <a:t>function</a:t>
            </a:r>
            <a:r>
              <a:rPr lang="fi-FI" dirty="0"/>
              <a:t> (</a:t>
            </a:r>
            <a:r>
              <a:rPr lang="fi-FI" dirty="0" err="1"/>
              <a:t>default</a:t>
            </a:r>
            <a:r>
              <a:rPr lang="fi-FI" dirty="0"/>
              <a:t>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8FCBD4-4928-4742-8111-00C9C8F40E9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fi-FI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B1AB0FB-33B6-2F42-8C2E-11265EE1E8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236" y="1368425"/>
            <a:ext cx="5376837" cy="2628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3454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fi-FI" dirty="0" err="1"/>
              <a:t>Returning</a:t>
            </a:r>
            <a:r>
              <a:rPr lang="fi-FI" dirty="0"/>
              <a:t> </a:t>
            </a:r>
            <a:r>
              <a:rPr lang="fi-FI" dirty="0" err="1"/>
              <a:t>values</a:t>
            </a:r>
            <a:r>
              <a:rPr lang="fi-FI" dirty="0"/>
              <a:t> </a:t>
            </a:r>
            <a:r>
              <a:rPr lang="fi-FI" dirty="0" err="1"/>
              <a:t>from</a:t>
            </a:r>
            <a:r>
              <a:rPr lang="fi-FI" dirty="0"/>
              <a:t> </a:t>
            </a:r>
            <a:r>
              <a:rPr lang="fi-FI" dirty="0" err="1"/>
              <a:t>function</a:t>
            </a:r>
            <a:endParaRPr lang="fi-FI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8FCBD4-4928-4742-8111-00C9C8F40E9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fi-FI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027AB4-8927-2F45-8260-10AB9E05E1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9596"/>
          <a:stretch/>
        </p:blipFill>
        <p:spPr>
          <a:xfrm>
            <a:off x="331236" y="1368425"/>
            <a:ext cx="8269211" cy="1337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9503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i-FI" dirty="0" err="1"/>
              <a:t>Functions</a:t>
            </a:r>
            <a:endParaRPr lang="fi-FI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85939" y="1669621"/>
            <a:ext cx="8172870" cy="4416551"/>
          </a:xfrm>
        </p:spPr>
        <p:txBody>
          <a:bodyPr/>
          <a:lstStyle/>
          <a:p>
            <a:r>
              <a:rPr lang="fi-FI" dirty="0" err="1"/>
              <a:t>When</a:t>
            </a:r>
            <a:r>
              <a:rPr lang="fi-FI" dirty="0"/>
              <a:t> </a:t>
            </a:r>
            <a:r>
              <a:rPr lang="fi-FI" dirty="0" err="1"/>
              <a:t>writing</a:t>
            </a:r>
            <a:r>
              <a:rPr lang="fi-FI" dirty="0"/>
              <a:t> a </a:t>
            </a:r>
            <a:r>
              <a:rPr lang="fi-FI" dirty="0" err="1"/>
              <a:t>function</a:t>
            </a:r>
            <a:r>
              <a:rPr lang="fi-FI" dirty="0"/>
              <a:t> </a:t>
            </a:r>
            <a:r>
              <a:rPr lang="fi-FI" dirty="0" err="1"/>
              <a:t>we</a:t>
            </a:r>
            <a:r>
              <a:rPr lang="fi-FI" dirty="0"/>
              <a:t> </a:t>
            </a:r>
            <a:r>
              <a:rPr lang="fi-FI" dirty="0" err="1"/>
              <a:t>need</a:t>
            </a:r>
            <a:r>
              <a:rPr lang="fi-FI" dirty="0"/>
              <a:t> to </a:t>
            </a:r>
            <a:r>
              <a:rPr lang="fi-FI" dirty="0" err="1"/>
              <a:t>decide</a:t>
            </a:r>
            <a:r>
              <a:rPr lang="fi-FI" dirty="0"/>
              <a:t>:</a:t>
            </a:r>
          </a:p>
          <a:p>
            <a:pPr marL="514350" indent="-514350">
              <a:buAutoNum type="arabicPeriod"/>
            </a:pPr>
            <a:r>
              <a:rPr lang="fi-FI" dirty="0" err="1"/>
              <a:t>What</a:t>
            </a:r>
            <a:r>
              <a:rPr lang="fi-FI" dirty="0"/>
              <a:t> </a:t>
            </a:r>
            <a:r>
              <a:rPr lang="fi-FI" dirty="0" err="1"/>
              <a:t>should</a:t>
            </a:r>
            <a:r>
              <a:rPr lang="fi-FI" dirty="0"/>
              <a:t> </a:t>
            </a:r>
            <a:r>
              <a:rPr lang="fi-FI" dirty="0" err="1"/>
              <a:t>our</a:t>
            </a:r>
            <a:r>
              <a:rPr lang="fi-FI" dirty="0"/>
              <a:t> </a:t>
            </a:r>
            <a:r>
              <a:rPr lang="fi-FI" dirty="0" err="1"/>
              <a:t>function</a:t>
            </a:r>
            <a:r>
              <a:rPr lang="fi-FI" dirty="0"/>
              <a:t> </a:t>
            </a:r>
            <a:r>
              <a:rPr lang="fi-FI" dirty="0" err="1"/>
              <a:t>be</a:t>
            </a:r>
            <a:r>
              <a:rPr lang="fi-FI" dirty="0"/>
              <a:t> </a:t>
            </a:r>
            <a:r>
              <a:rPr lang="fi-FI" dirty="0" err="1"/>
              <a:t>called</a:t>
            </a:r>
            <a:r>
              <a:rPr lang="fi-FI" dirty="0"/>
              <a:t>?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fi-FI" dirty="0" err="1"/>
              <a:t>What</a:t>
            </a:r>
            <a:r>
              <a:rPr lang="fi-FI" dirty="0"/>
              <a:t> </a:t>
            </a:r>
            <a:r>
              <a:rPr lang="fi-FI" dirty="0" err="1"/>
              <a:t>should</a:t>
            </a:r>
            <a:r>
              <a:rPr lang="fi-FI" dirty="0"/>
              <a:t> </a:t>
            </a:r>
            <a:r>
              <a:rPr lang="fi-FI" dirty="0" err="1"/>
              <a:t>we</a:t>
            </a:r>
            <a:r>
              <a:rPr lang="fi-FI" dirty="0"/>
              <a:t> </a:t>
            </a:r>
            <a:r>
              <a:rPr lang="fi-FI" dirty="0" err="1"/>
              <a:t>give</a:t>
            </a:r>
            <a:r>
              <a:rPr lang="fi-FI" dirty="0"/>
              <a:t> to </a:t>
            </a:r>
            <a:r>
              <a:rPr lang="fi-FI" dirty="0" err="1"/>
              <a:t>our</a:t>
            </a:r>
            <a:r>
              <a:rPr lang="fi-FI" dirty="0"/>
              <a:t> </a:t>
            </a:r>
            <a:r>
              <a:rPr lang="fi-FI" dirty="0" err="1"/>
              <a:t>function</a:t>
            </a:r>
            <a:r>
              <a:rPr lang="fi-FI" dirty="0"/>
              <a:t>?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fi-FI" dirty="0" err="1"/>
              <a:t>What</a:t>
            </a:r>
            <a:r>
              <a:rPr lang="fi-FI" dirty="0"/>
              <a:t> </a:t>
            </a:r>
            <a:r>
              <a:rPr lang="fi-FI" dirty="0" err="1"/>
              <a:t>should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function</a:t>
            </a:r>
            <a:r>
              <a:rPr lang="fi-FI" dirty="0"/>
              <a:t> </a:t>
            </a:r>
            <a:r>
              <a:rPr lang="fi-FI" dirty="0" err="1"/>
              <a:t>do</a:t>
            </a:r>
            <a:r>
              <a:rPr lang="fi-FI" dirty="0"/>
              <a:t>?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fi-FI" dirty="0" err="1"/>
              <a:t>Finally</a:t>
            </a:r>
            <a:r>
              <a:rPr lang="fi-FI" dirty="0"/>
              <a:t>, </a:t>
            </a:r>
            <a:r>
              <a:rPr lang="fi-FI" dirty="0" err="1"/>
              <a:t>what</a:t>
            </a:r>
            <a:r>
              <a:rPr lang="fi-FI" dirty="0"/>
              <a:t> </a:t>
            </a:r>
            <a:r>
              <a:rPr lang="fi-FI" dirty="0" err="1"/>
              <a:t>should</a:t>
            </a:r>
            <a:r>
              <a:rPr lang="fi-FI" dirty="0"/>
              <a:t> </a:t>
            </a:r>
            <a:r>
              <a:rPr lang="fi-FI" dirty="0" err="1"/>
              <a:t>our</a:t>
            </a:r>
            <a:r>
              <a:rPr lang="fi-FI" dirty="0"/>
              <a:t> </a:t>
            </a:r>
            <a:r>
              <a:rPr lang="fi-FI" dirty="0" err="1"/>
              <a:t>function</a:t>
            </a:r>
            <a:r>
              <a:rPr lang="fi-FI" dirty="0"/>
              <a:t> </a:t>
            </a:r>
            <a:r>
              <a:rPr lang="fi-FI" dirty="0" err="1"/>
              <a:t>return</a:t>
            </a:r>
            <a:r>
              <a:rPr lang="fi-FI" dirty="0"/>
              <a:t>?</a:t>
            </a:r>
          </a:p>
          <a:p>
            <a:pPr marL="514350" indent="-514350">
              <a:buAutoNum type="arabicPeriod"/>
            </a:pPr>
            <a:endParaRPr lang="fi-FI" dirty="0"/>
          </a:p>
          <a:p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20967359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i-FI" dirty="0" err="1"/>
              <a:t>Functions</a:t>
            </a:r>
            <a:endParaRPr lang="fi-FI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85939" y="1669621"/>
            <a:ext cx="8172870" cy="4416551"/>
          </a:xfrm>
        </p:spPr>
        <p:txBody>
          <a:bodyPr/>
          <a:lstStyle/>
          <a:p>
            <a:r>
              <a:rPr lang="fi-FI" dirty="0" err="1"/>
              <a:t>Create</a:t>
            </a:r>
            <a:r>
              <a:rPr lang="fi-FI" dirty="0"/>
              <a:t> </a:t>
            </a:r>
            <a:r>
              <a:rPr lang="fi-FI" dirty="0" err="1"/>
              <a:t>simple</a:t>
            </a:r>
            <a:r>
              <a:rPr lang="fi-FI" dirty="0"/>
              <a:t> </a:t>
            </a:r>
            <a:r>
              <a:rPr lang="fi-FI" dirty="0" err="1"/>
              <a:t>calculator</a:t>
            </a:r>
            <a:r>
              <a:rPr lang="fi-FI" dirty="0"/>
              <a:t> </a:t>
            </a:r>
            <a:r>
              <a:rPr lang="fi-FI" dirty="0" err="1"/>
              <a:t>by</a:t>
            </a:r>
            <a:r>
              <a:rPr lang="fi-FI" dirty="0"/>
              <a:t> </a:t>
            </a:r>
            <a:r>
              <a:rPr lang="fi-FI" dirty="0" err="1"/>
              <a:t>using</a:t>
            </a:r>
            <a:r>
              <a:rPr lang="fi-FI" dirty="0"/>
              <a:t> </a:t>
            </a:r>
            <a:r>
              <a:rPr lang="fi-FI" dirty="0" err="1"/>
              <a:t>functions</a:t>
            </a:r>
            <a:r>
              <a:rPr lang="fi-FI" dirty="0"/>
              <a:t> and </a:t>
            </a:r>
            <a:r>
              <a:rPr lang="fi-FI" dirty="0" err="1"/>
              <a:t>user</a:t>
            </a:r>
            <a:r>
              <a:rPr lang="fi-FI" dirty="0"/>
              <a:t> input</a:t>
            </a:r>
          </a:p>
          <a:p>
            <a:pPr marL="514350" indent="-514350">
              <a:buAutoNum type="arabicPeriod"/>
            </a:pPr>
            <a:endParaRPr lang="fi-FI" dirty="0"/>
          </a:p>
          <a:p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4223764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fi-FI" dirty="0" err="1"/>
              <a:t>Scope</a:t>
            </a:r>
            <a:r>
              <a:rPr lang="fi-FI" dirty="0"/>
              <a:t> of </a:t>
            </a:r>
            <a:r>
              <a:rPr lang="fi-FI" dirty="0" err="1"/>
              <a:t>Variables</a:t>
            </a:r>
            <a:endParaRPr lang="fi-FI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85939" y="1669621"/>
            <a:ext cx="8172870" cy="4416551"/>
          </a:xfrm>
        </p:spPr>
        <p:txBody>
          <a:bodyPr/>
          <a:lstStyle/>
          <a:p>
            <a:r>
              <a:rPr lang="fi-FI" dirty="0" err="1"/>
              <a:t>When</a:t>
            </a:r>
            <a:r>
              <a:rPr lang="fi-FI" dirty="0"/>
              <a:t> </a:t>
            </a:r>
            <a:r>
              <a:rPr lang="fi-FI" dirty="0" err="1"/>
              <a:t>writing</a:t>
            </a:r>
            <a:r>
              <a:rPr lang="fi-FI" dirty="0"/>
              <a:t> </a:t>
            </a:r>
            <a:r>
              <a:rPr lang="fi-FI" dirty="0" err="1"/>
              <a:t>functions</a:t>
            </a:r>
            <a:r>
              <a:rPr lang="fi-FI" dirty="0"/>
              <a:t> it is </a:t>
            </a:r>
            <a:r>
              <a:rPr lang="fi-FI" dirty="0" err="1"/>
              <a:t>important</a:t>
            </a:r>
            <a:r>
              <a:rPr lang="fi-FI" dirty="0"/>
              <a:t> to </a:t>
            </a:r>
            <a:r>
              <a:rPr lang="fi-FI" dirty="0" err="1"/>
              <a:t>understand</a:t>
            </a:r>
            <a:r>
              <a:rPr lang="fi-FI" dirty="0"/>
              <a:t> </a:t>
            </a:r>
            <a:r>
              <a:rPr lang="fi-FI" dirty="0" err="1"/>
              <a:t>scope</a:t>
            </a:r>
            <a:r>
              <a:rPr lang="fi-FI" dirty="0"/>
              <a:t>. </a:t>
            </a:r>
          </a:p>
          <a:p>
            <a:endParaRPr lang="fi-FI" dirty="0"/>
          </a:p>
          <a:p>
            <a:r>
              <a:rPr lang="fi-FI" dirty="0" err="1"/>
              <a:t>Scope</a:t>
            </a:r>
            <a:r>
              <a:rPr lang="fi-FI" dirty="0"/>
              <a:t> </a:t>
            </a:r>
            <a:r>
              <a:rPr lang="fi-FI" dirty="0" err="1"/>
              <a:t>refers</a:t>
            </a:r>
            <a:r>
              <a:rPr lang="fi-FI" dirty="0"/>
              <a:t> to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area</a:t>
            </a:r>
            <a:r>
              <a:rPr lang="fi-FI" dirty="0"/>
              <a:t> in a </a:t>
            </a:r>
            <a:r>
              <a:rPr lang="fi-FI" dirty="0" err="1"/>
              <a:t>program</a:t>
            </a:r>
            <a:r>
              <a:rPr lang="fi-FI" dirty="0"/>
              <a:t> </a:t>
            </a:r>
            <a:r>
              <a:rPr lang="fi-FI" dirty="0" err="1"/>
              <a:t>where</a:t>
            </a:r>
            <a:r>
              <a:rPr lang="fi-FI" dirty="0"/>
              <a:t> a </a:t>
            </a:r>
            <a:r>
              <a:rPr lang="fi-FI" dirty="0" err="1"/>
              <a:t>variable</a:t>
            </a:r>
            <a:r>
              <a:rPr lang="fi-FI" dirty="0"/>
              <a:t> is </a:t>
            </a:r>
            <a:r>
              <a:rPr lang="fi-FI" dirty="0" err="1"/>
              <a:t>defined</a:t>
            </a:r>
            <a:r>
              <a:rPr lang="fi-FI" dirty="0"/>
              <a:t>. </a:t>
            </a:r>
            <a:r>
              <a:rPr lang="fi-FI" dirty="0" err="1"/>
              <a:t>Normally</a:t>
            </a:r>
            <a:r>
              <a:rPr lang="fi-FI" dirty="0"/>
              <a:t>, a </a:t>
            </a:r>
            <a:r>
              <a:rPr lang="fi-FI" dirty="0" err="1"/>
              <a:t>variable</a:t>
            </a:r>
            <a:r>
              <a:rPr lang="fi-FI" dirty="0"/>
              <a:t> is </a:t>
            </a:r>
            <a:r>
              <a:rPr lang="fi-FI" dirty="0" err="1"/>
              <a:t>defined</a:t>
            </a:r>
            <a:r>
              <a:rPr lang="fi-FI" dirty="0"/>
              <a:t> </a:t>
            </a:r>
            <a:r>
              <a:rPr lang="fi-FI" dirty="0" err="1"/>
              <a:t>after</a:t>
            </a:r>
            <a:r>
              <a:rPr lang="fi-FI" dirty="0"/>
              <a:t> it </a:t>
            </a:r>
            <a:r>
              <a:rPr lang="fi-FI" dirty="0" err="1"/>
              <a:t>has</a:t>
            </a:r>
            <a:r>
              <a:rPr lang="fi-FI" dirty="0"/>
              <a:t> </a:t>
            </a:r>
            <a:r>
              <a:rPr lang="fi-FI" dirty="0" err="1"/>
              <a:t>been</a:t>
            </a:r>
            <a:r>
              <a:rPr lang="fi-FI" dirty="0"/>
              <a:t> </a:t>
            </a:r>
            <a:r>
              <a:rPr lang="fi-FI" dirty="0" err="1"/>
              <a:t>assigned</a:t>
            </a:r>
            <a:r>
              <a:rPr lang="fi-FI" dirty="0"/>
              <a:t> a </a:t>
            </a:r>
            <a:r>
              <a:rPr lang="fi-FI" dirty="0" err="1"/>
              <a:t>value</a:t>
            </a:r>
            <a:r>
              <a:rPr lang="fi-FI" dirty="0"/>
              <a:t>. </a:t>
            </a:r>
          </a:p>
          <a:p>
            <a:endParaRPr lang="fi-FI" dirty="0"/>
          </a:p>
          <a:p>
            <a:r>
              <a:rPr lang="fi-FI" dirty="0" err="1"/>
              <a:t>You</a:t>
            </a:r>
            <a:r>
              <a:rPr lang="fi-FI" dirty="0"/>
              <a:t> </a:t>
            </a:r>
            <a:r>
              <a:rPr lang="fi-FI" dirty="0" err="1"/>
              <a:t>cannot</a:t>
            </a:r>
            <a:r>
              <a:rPr lang="fi-FI" dirty="0"/>
              <a:t> </a:t>
            </a:r>
            <a:r>
              <a:rPr lang="fi-FI" dirty="0" err="1"/>
              <a:t>reference</a:t>
            </a:r>
            <a:r>
              <a:rPr lang="fi-FI" dirty="0"/>
              <a:t> a </a:t>
            </a:r>
            <a:r>
              <a:rPr lang="fi-FI" dirty="0" err="1"/>
              <a:t>variable</a:t>
            </a:r>
            <a:r>
              <a:rPr lang="fi-FI" dirty="0"/>
              <a:t> </a:t>
            </a:r>
            <a:r>
              <a:rPr lang="fi-FI" dirty="0" err="1"/>
              <a:t>until</a:t>
            </a:r>
            <a:r>
              <a:rPr lang="fi-FI" dirty="0"/>
              <a:t> it </a:t>
            </a:r>
            <a:r>
              <a:rPr lang="fi-FI" dirty="0" err="1"/>
              <a:t>has</a:t>
            </a:r>
            <a:r>
              <a:rPr lang="fi-FI" dirty="0"/>
              <a:t> </a:t>
            </a:r>
            <a:r>
              <a:rPr lang="fi-FI" dirty="0" err="1"/>
              <a:t>been</a:t>
            </a:r>
            <a:r>
              <a:rPr lang="fi-FI" dirty="0"/>
              <a:t> </a:t>
            </a:r>
            <a:r>
              <a:rPr lang="fi-FI" dirty="0" err="1"/>
              <a:t>assigned</a:t>
            </a:r>
            <a:r>
              <a:rPr lang="fi-FI" dirty="0"/>
              <a:t> a </a:t>
            </a:r>
            <a:r>
              <a:rPr lang="fi-FI" dirty="0" err="1"/>
              <a:t>value</a:t>
            </a:r>
            <a:r>
              <a:rPr lang="fi-FI" dirty="0"/>
              <a:t>.</a:t>
            </a:r>
          </a:p>
          <a:p>
            <a:pPr marL="514350" indent="-514350">
              <a:buAutoNum type="arabicPeriod"/>
            </a:pPr>
            <a:endParaRPr lang="fi-FI" dirty="0"/>
          </a:p>
          <a:p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20679093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fi-FI" dirty="0" err="1"/>
              <a:t>Scope</a:t>
            </a:r>
            <a:r>
              <a:rPr lang="fi-FI" dirty="0"/>
              <a:t> of </a:t>
            </a:r>
            <a:r>
              <a:rPr lang="fi-FI" dirty="0" err="1"/>
              <a:t>Variables</a:t>
            </a:r>
            <a:endParaRPr lang="fi-FI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85939" y="1669621"/>
            <a:ext cx="8172870" cy="4416551"/>
          </a:xfrm>
        </p:spPr>
        <p:txBody>
          <a:bodyPr/>
          <a:lstStyle/>
          <a:p>
            <a:r>
              <a:rPr lang="fi-FI" dirty="0" err="1"/>
              <a:t>Local</a:t>
            </a:r>
            <a:r>
              <a:rPr lang="fi-FI" dirty="0"/>
              <a:t> </a:t>
            </a:r>
            <a:r>
              <a:rPr lang="fi-FI" dirty="0" err="1"/>
              <a:t>Scope</a:t>
            </a:r>
            <a:endParaRPr lang="fi-FI" dirty="0"/>
          </a:p>
          <a:p>
            <a:r>
              <a:rPr lang="fi-FI" dirty="0" err="1"/>
              <a:t>Enclosing</a:t>
            </a:r>
            <a:r>
              <a:rPr lang="fi-FI" dirty="0"/>
              <a:t> </a:t>
            </a:r>
            <a:r>
              <a:rPr lang="fi-FI" dirty="0" err="1"/>
              <a:t>Scope</a:t>
            </a:r>
            <a:endParaRPr lang="fi-FI" dirty="0"/>
          </a:p>
          <a:p>
            <a:r>
              <a:rPr lang="fi-FI" dirty="0"/>
              <a:t>Global </a:t>
            </a:r>
            <a:r>
              <a:rPr lang="fi-FI" dirty="0" err="1"/>
              <a:t>Scope</a:t>
            </a:r>
            <a:endParaRPr lang="fi-FI" dirty="0"/>
          </a:p>
          <a:p>
            <a:r>
              <a:rPr lang="fi-FI" dirty="0" err="1"/>
              <a:t>Built</a:t>
            </a:r>
            <a:r>
              <a:rPr lang="fi-FI" dirty="0"/>
              <a:t>-in </a:t>
            </a:r>
            <a:r>
              <a:rPr lang="fi-FI" dirty="0" err="1"/>
              <a:t>Scope</a:t>
            </a:r>
            <a:r>
              <a:rPr lang="fi-FI" dirty="0"/>
              <a:t>.</a:t>
            </a:r>
          </a:p>
          <a:p>
            <a:pPr marL="514350" indent="-514350">
              <a:buAutoNum type="arabicPeriod"/>
            </a:pPr>
            <a:endParaRPr lang="fi-FI" dirty="0"/>
          </a:p>
          <a:p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7657655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fi-FI" dirty="0" err="1"/>
              <a:t>Scope</a:t>
            </a:r>
            <a:r>
              <a:rPr lang="fi-FI" dirty="0"/>
              <a:t> of </a:t>
            </a:r>
            <a:r>
              <a:rPr lang="fi-FI" dirty="0" err="1"/>
              <a:t>Variables</a:t>
            </a:r>
            <a:endParaRPr lang="fi-FI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85939" y="1669621"/>
            <a:ext cx="8172870" cy="4416551"/>
          </a:xfrm>
        </p:spPr>
        <p:txBody>
          <a:bodyPr/>
          <a:lstStyle/>
          <a:p>
            <a:r>
              <a:rPr lang="fi-FI" b="1" dirty="0" err="1"/>
              <a:t>Local</a:t>
            </a:r>
            <a:r>
              <a:rPr lang="fi-FI" b="1" dirty="0"/>
              <a:t> </a:t>
            </a:r>
            <a:r>
              <a:rPr lang="fi-FI" b="1" dirty="0" err="1"/>
              <a:t>Scope</a:t>
            </a:r>
            <a:endParaRPr lang="fi-FI" b="1" dirty="0"/>
          </a:p>
          <a:p>
            <a:r>
              <a:rPr lang="fi-FI" dirty="0" err="1"/>
              <a:t>Local</a:t>
            </a:r>
            <a:r>
              <a:rPr lang="fi-FI" dirty="0"/>
              <a:t> </a:t>
            </a:r>
            <a:r>
              <a:rPr lang="fi-FI" dirty="0" err="1"/>
              <a:t>scope</a:t>
            </a:r>
            <a:r>
              <a:rPr lang="fi-FI" dirty="0"/>
              <a:t> </a:t>
            </a:r>
            <a:r>
              <a:rPr lang="fi-FI" dirty="0" err="1"/>
              <a:t>extends</a:t>
            </a:r>
            <a:r>
              <a:rPr lang="fi-FI" dirty="0"/>
              <a:t> for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body</a:t>
            </a:r>
            <a:r>
              <a:rPr lang="fi-FI" dirty="0"/>
              <a:t> of a </a:t>
            </a:r>
            <a:r>
              <a:rPr lang="fi-FI" dirty="0" err="1"/>
              <a:t>function</a:t>
            </a:r>
            <a:r>
              <a:rPr lang="fi-FI" dirty="0"/>
              <a:t> and </a:t>
            </a:r>
            <a:r>
              <a:rPr lang="fi-FI" dirty="0" err="1"/>
              <a:t>refers</a:t>
            </a:r>
            <a:r>
              <a:rPr lang="fi-FI" dirty="0"/>
              <a:t> to </a:t>
            </a:r>
            <a:r>
              <a:rPr lang="fi-FI" dirty="0" err="1"/>
              <a:t>anything</a:t>
            </a:r>
            <a:r>
              <a:rPr lang="fi-FI" dirty="0"/>
              <a:t> </a:t>
            </a:r>
            <a:r>
              <a:rPr lang="fi-FI" dirty="0" err="1"/>
              <a:t>indented</a:t>
            </a:r>
            <a:r>
              <a:rPr lang="fi-FI" dirty="0"/>
              <a:t> in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function</a:t>
            </a:r>
            <a:r>
              <a:rPr lang="fi-FI" dirty="0"/>
              <a:t> definition. </a:t>
            </a:r>
          </a:p>
          <a:p>
            <a:endParaRPr lang="fi-FI" dirty="0"/>
          </a:p>
          <a:p>
            <a:r>
              <a:rPr lang="fi-FI" dirty="0" err="1"/>
              <a:t>Variables</a:t>
            </a:r>
            <a:r>
              <a:rPr lang="fi-FI" dirty="0"/>
              <a:t>, </a:t>
            </a:r>
            <a:r>
              <a:rPr lang="fi-FI" dirty="0" err="1"/>
              <a:t>including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parameter</a:t>
            </a:r>
            <a:r>
              <a:rPr lang="fi-FI" dirty="0"/>
              <a:t>, </a:t>
            </a:r>
            <a:r>
              <a:rPr lang="fi-FI" dirty="0" err="1"/>
              <a:t>that</a:t>
            </a:r>
            <a:r>
              <a:rPr lang="fi-FI" dirty="0"/>
              <a:t> </a:t>
            </a:r>
            <a:r>
              <a:rPr lang="fi-FI" dirty="0" err="1"/>
              <a:t>are</a:t>
            </a:r>
            <a:r>
              <a:rPr lang="fi-FI" dirty="0"/>
              <a:t> </a:t>
            </a:r>
            <a:r>
              <a:rPr lang="fi-FI" dirty="0" err="1"/>
              <a:t>defined</a:t>
            </a:r>
            <a:r>
              <a:rPr lang="fi-FI" dirty="0"/>
              <a:t> in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body</a:t>
            </a:r>
            <a:r>
              <a:rPr lang="fi-FI" dirty="0"/>
              <a:t> of a </a:t>
            </a:r>
            <a:r>
              <a:rPr lang="fi-FI" dirty="0" err="1"/>
              <a:t>function</a:t>
            </a:r>
            <a:r>
              <a:rPr lang="fi-FI" dirty="0"/>
              <a:t> </a:t>
            </a:r>
            <a:r>
              <a:rPr lang="fi-FI" dirty="0" err="1"/>
              <a:t>are</a:t>
            </a:r>
            <a:r>
              <a:rPr lang="fi-FI" dirty="0"/>
              <a:t> </a:t>
            </a:r>
            <a:r>
              <a:rPr lang="fi-FI" dirty="0" err="1"/>
              <a:t>local</a:t>
            </a:r>
            <a:r>
              <a:rPr lang="fi-FI" dirty="0"/>
              <a:t> to </a:t>
            </a:r>
            <a:r>
              <a:rPr lang="fi-FI" dirty="0" err="1"/>
              <a:t>that</a:t>
            </a:r>
            <a:r>
              <a:rPr lang="fi-FI" dirty="0"/>
              <a:t> </a:t>
            </a:r>
            <a:r>
              <a:rPr lang="fi-FI" dirty="0" err="1"/>
              <a:t>function</a:t>
            </a:r>
            <a:r>
              <a:rPr lang="fi-FI" dirty="0"/>
              <a:t> and </a:t>
            </a:r>
            <a:r>
              <a:rPr lang="fi-FI" dirty="0" err="1"/>
              <a:t>cannot</a:t>
            </a:r>
            <a:r>
              <a:rPr lang="fi-FI" dirty="0"/>
              <a:t> </a:t>
            </a:r>
            <a:r>
              <a:rPr lang="fi-FI" dirty="0" err="1"/>
              <a:t>be</a:t>
            </a:r>
            <a:r>
              <a:rPr lang="fi-FI" dirty="0"/>
              <a:t> </a:t>
            </a:r>
            <a:r>
              <a:rPr lang="fi-FI" dirty="0" err="1"/>
              <a:t>accessed</a:t>
            </a:r>
            <a:r>
              <a:rPr lang="fi-FI" dirty="0"/>
              <a:t> outside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function</a:t>
            </a:r>
            <a:r>
              <a:rPr lang="fi-FI" dirty="0"/>
              <a:t>. </a:t>
            </a:r>
          </a:p>
          <a:p>
            <a:endParaRPr lang="fi-FI" dirty="0"/>
          </a:p>
          <a:p>
            <a:r>
              <a:rPr lang="fi-FI" dirty="0" err="1"/>
              <a:t>They</a:t>
            </a:r>
            <a:r>
              <a:rPr lang="fi-FI" dirty="0"/>
              <a:t> </a:t>
            </a:r>
            <a:r>
              <a:rPr lang="fi-FI" dirty="0" err="1"/>
              <a:t>are</a:t>
            </a:r>
            <a:r>
              <a:rPr lang="fi-FI" dirty="0"/>
              <a:t> </a:t>
            </a:r>
            <a:r>
              <a:rPr lang="fi-FI" dirty="0" err="1"/>
              <a:t>local</a:t>
            </a:r>
            <a:r>
              <a:rPr lang="fi-FI" dirty="0"/>
              <a:t> </a:t>
            </a:r>
            <a:r>
              <a:rPr lang="fi-FI" dirty="0" err="1"/>
              <a:t>variables</a:t>
            </a:r>
            <a:r>
              <a:rPr lang="fi-FI" dirty="0"/>
              <a:t>.</a:t>
            </a:r>
          </a:p>
          <a:p>
            <a:pPr marL="514350" indent="-514350">
              <a:buAutoNum type="arabicPeriod"/>
            </a:pPr>
            <a:endParaRPr lang="fi-FI" dirty="0"/>
          </a:p>
          <a:p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21743566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fi-FI" dirty="0" err="1"/>
              <a:t>Scope</a:t>
            </a:r>
            <a:r>
              <a:rPr lang="fi-FI" dirty="0"/>
              <a:t> of </a:t>
            </a:r>
            <a:r>
              <a:rPr lang="fi-FI" dirty="0" err="1"/>
              <a:t>Variables</a:t>
            </a:r>
            <a:endParaRPr lang="fi-FI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85939" y="1669621"/>
            <a:ext cx="8172870" cy="4416551"/>
          </a:xfrm>
        </p:spPr>
        <p:txBody>
          <a:bodyPr/>
          <a:lstStyle/>
          <a:p>
            <a:r>
              <a:rPr lang="fi-FI" b="1" dirty="0"/>
              <a:t>Global </a:t>
            </a:r>
            <a:r>
              <a:rPr lang="fi-FI" b="1" dirty="0" err="1"/>
              <a:t>Scope</a:t>
            </a:r>
            <a:endParaRPr lang="fi-FI" b="1" dirty="0"/>
          </a:p>
          <a:p>
            <a:r>
              <a:rPr lang="fi-FI" dirty="0"/>
              <a:t>A </a:t>
            </a:r>
            <a:r>
              <a:rPr lang="fi-FI" dirty="0" err="1"/>
              <a:t>variable</a:t>
            </a:r>
            <a:r>
              <a:rPr lang="fi-FI" dirty="0"/>
              <a:t> </a:t>
            </a:r>
            <a:r>
              <a:rPr lang="fi-FI" dirty="0" err="1"/>
              <a:t>which</a:t>
            </a:r>
            <a:r>
              <a:rPr lang="fi-FI" dirty="0"/>
              <a:t> is </a:t>
            </a:r>
            <a:r>
              <a:rPr lang="fi-FI" dirty="0" err="1"/>
              <a:t>defined</a:t>
            </a:r>
            <a:r>
              <a:rPr lang="fi-FI" dirty="0"/>
              <a:t> in </a:t>
            </a:r>
            <a:r>
              <a:rPr lang="fi-FI" dirty="0" err="1"/>
              <a:t>the</a:t>
            </a:r>
            <a:r>
              <a:rPr lang="fi-FI" dirty="0"/>
              <a:t> main </a:t>
            </a:r>
            <a:r>
              <a:rPr lang="fi-FI" dirty="0" err="1"/>
              <a:t>body</a:t>
            </a:r>
            <a:r>
              <a:rPr lang="fi-FI" dirty="0"/>
              <a:t> of a </a:t>
            </a:r>
            <a:r>
              <a:rPr lang="fi-FI" dirty="0" err="1"/>
              <a:t>file</a:t>
            </a:r>
            <a:r>
              <a:rPr lang="fi-FI" dirty="0"/>
              <a:t> is </a:t>
            </a:r>
            <a:r>
              <a:rPr lang="fi-FI" dirty="0" err="1"/>
              <a:t>called</a:t>
            </a:r>
            <a:r>
              <a:rPr lang="fi-FI" dirty="0"/>
              <a:t> a </a:t>
            </a:r>
            <a:r>
              <a:rPr lang="fi-FI" i="1" dirty="0" err="1"/>
              <a:t>global</a:t>
            </a:r>
            <a:r>
              <a:rPr lang="fi-FI" dirty="0"/>
              <a:t> </a:t>
            </a:r>
            <a:r>
              <a:rPr lang="fi-FI" dirty="0" err="1"/>
              <a:t>variable</a:t>
            </a:r>
            <a:r>
              <a:rPr lang="fi-FI" dirty="0"/>
              <a:t>. </a:t>
            </a:r>
          </a:p>
          <a:p>
            <a:r>
              <a:rPr lang="fi-FI" dirty="0"/>
              <a:t>It </a:t>
            </a:r>
            <a:r>
              <a:rPr lang="fi-FI" dirty="0" err="1"/>
              <a:t>will</a:t>
            </a:r>
            <a:r>
              <a:rPr lang="fi-FI" dirty="0"/>
              <a:t> </a:t>
            </a:r>
            <a:r>
              <a:rPr lang="fi-FI" dirty="0" err="1"/>
              <a:t>be</a:t>
            </a:r>
            <a:r>
              <a:rPr lang="fi-FI" dirty="0"/>
              <a:t> </a:t>
            </a:r>
            <a:r>
              <a:rPr lang="fi-FI" dirty="0" err="1"/>
              <a:t>visible</a:t>
            </a:r>
            <a:r>
              <a:rPr lang="fi-FI" dirty="0"/>
              <a:t> </a:t>
            </a:r>
            <a:r>
              <a:rPr lang="fi-FI" dirty="0" err="1"/>
              <a:t>throughout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file</a:t>
            </a:r>
            <a:r>
              <a:rPr lang="fi-FI" dirty="0"/>
              <a:t>, and </a:t>
            </a:r>
            <a:r>
              <a:rPr lang="fi-FI" dirty="0" err="1"/>
              <a:t>also</a:t>
            </a:r>
            <a:r>
              <a:rPr lang="fi-FI" dirty="0"/>
              <a:t> inside </a:t>
            </a:r>
            <a:r>
              <a:rPr lang="fi-FI" dirty="0" err="1"/>
              <a:t>any</a:t>
            </a:r>
            <a:r>
              <a:rPr lang="fi-FI" dirty="0"/>
              <a:t> </a:t>
            </a:r>
            <a:r>
              <a:rPr lang="fi-FI" dirty="0" err="1"/>
              <a:t>file</a:t>
            </a:r>
            <a:r>
              <a:rPr lang="fi-FI" dirty="0"/>
              <a:t> </a:t>
            </a:r>
            <a:r>
              <a:rPr lang="fi-FI" dirty="0" err="1"/>
              <a:t>which</a:t>
            </a:r>
            <a:r>
              <a:rPr lang="fi-FI" dirty="0"/>
              <a:t> </a:t>
            </a:r>
            <a:r>
              <a:rPr lang="fi-FI" dirty="0" err="1"/>
              <a:t>imports</a:t>
            </a:r>
            <a:r>
              <a:rPr lang="fi-FI" dirty="0"/>
              <a:t> </a:t>
            </a:r>
            <a:r>
              <a:rPr lang="fi-FI" dirty="0" err="1"/>
              <a:t>that</a:t>
            </a:r>
            <a:r>
              <a:rPr lang="fi-FI" dirty="0"/>
              <a:t> </a:t>
            </a:r>
            <a:r>
              <a:rPr lang="fi-FI" dirty="0" err="1"/>
              <a:t>file</a:t>
            </a:r>
            <a:r>
              <a:rPr lang="fi-FI" dirty="0"/>
              <a:t>.</a:t>
            </a:r>
          </a:p>
          <a:p>
            <a:r>
              <a:rPr lang="fi-FI" dirty="0"/>
              <a:t> Global </a:t>
            </a:r>
            <a:r>
              <a:rPr lang="fi-FI" dirty="0" err="1"/>
              <a:t>variables</a:t>
            </a:r>
            <a:r>
              <a:rPr lang="fi-FI" dirty="0"/>
              <a:t> </a:t>
            </a:r>
            <a:r>
              <a:rPr lang="fi-FI" dirty="0" err="1"/>
              <a:t>can</a:t>
            </a:r>
            <a:r>
              <a:rPr lang="fi-FI" dirty="0"/>
              <a:t> </a:t>
            </a:r>
            <a:r>
              <a:rPr lang="fi-FI" dirty="0" err="1"/>
              <a:t>have</a:t>
            </a:r>
            <a:r>
              <a:rPr lang="fi-FI" dirty="0"/>
              <a:t> </a:t>
            </a:r>
            <a:r>
              <a:rPr lang="fi-FI" dirty="0" err="1"/>
              <a:t>unintended</a:t>
            </a:r>
            <a:r>
              <a:rPr lang="fi-FI" dirty="0"/>
              <a:t> </a:t>
            </a:r>
            <a:r>
              <a:rPr lang="fi-FI" dirty="0" err="1"/>
              <a:t>consequences</a:t>
            </a:r>
            <a:r>
              <a:rPr lang="fi-FI" dirty="0"/>
              <a:t> </a:t>
            </a:r>
            <a:r>
              <a:rPr lang="fi-FI" dirty="0" err="1"/>
              <a:t>because</a:t>
            </a:r>
            <a:r>
              <a:rPr lang="fi-FI" dirty="0"/>
              <a:t> of </a:t>
            </a:r>
            <a:r>
              <a:rPr lang="fi-FI" dirty="0" err="1"/>
              <a:t>their</a:t>
            </a:r>
            <a:r>
              <a:rPr lang="fi-FI" dirty="0"/>
              <a:t> </a:t>
            </a:r>
            <a:r>
              <a:rPr lang="fi-FI" dirty="0" err="1"/>
              <a:t>wide-ranging</a:t>
            </a:r>
            <a:r>
              <a:rPr lang="fi-FI" dirty="0"/>
              <a:t> </a:t>
            </a:r>
            <a:r>
              <a:rPr lang="fi-FI" dirty="0" err="1"/>
              <a:t>effects</a:t>
            </a:r>
            <a:r>
              <a:rPr lang="fi-FI" dirty="0"/>
              <a:t> – </a:t>
            </a:r>
            <a:r>
              <a:rPr lang="fi-FI" dirty="0" err="1"/>
              <a:t>that</a:t>
            </a:r>
            <a:r>
              <a:rPr lang="fi-FI" dirty="0"/>
              <a:t> is </a:t>
            </a:r>
            <a:r>
              <a:rPr lang="fi-FI" dirty="0" err="1"/>
              <a:t>why</a:t>
            </a:r>
            <a:r>
              <a:rPr lang="fi-FI" dirty="0"/>
              <a:t> </a:t>
            </a:r>
            <a:r>
              <a:rPr lang="fi-FI" dirty="0" err="1"/>
              <a:t>we</a:t>
            </a:r>
            <a:r>
              <a:rPr lang="fi-FI" dirty="0"/>
              <a:t> </a:t>
            </a:r>
            <a:r>
              <a:rPr lang="fi-FI" dirty="0" err="1"/>
              <a:t>should</a:t>
            </a:r>
            <a:r>
              <a:rPr lang="fi-FI" dirty="0"/>
              <a:t> </a:t>
            </a:r>
            <a:r>
              <a:rPr lang="fi-FI" dirty="0" err="1"/>
              <a:t>almost</a:t>
            </a:r>
            <a:r>
              <a:rPr lang="fi-FI" dirty="0"/>
              <a:t> </a:t>
            </a:r>
            <a:r>
              <a:rPr lang="fi-FI" dirty="0" err="1"/>
              <a:t>never</a:t>
            </a:r>
            <a:r>
              <a:rPr lang="fi-FI" dirty="0"/>
              <a:t> </a:t>
            </a:r>
            <a:r>
              <a:rPr lang="fi-FI" dirty="0" err="1"/>
              <a:t>use</a:t>
            </a:r>
            <a:r>
              <a:rPr lang="fi-FI" dirty="0"/>
              <a:t> </a:t>
            </a:r>
            <a:r>
              <a:rPr lang="fi-FI" dirty="0" err="1"/>
              <a:t>them</a:t>
            </a:r>
            <a:r>
              <a:rPr lang="fi-FI" dirty="0"/>
              <a:t>. </a:t>
            </a:r>
            <a:r>
              <a:rPr lang="fi-FI" dirty="0" err="1"/>
              <a:t>Only</a:t>
            </a:r>
            <a:r>
              <a:rPr lang="fi-FI" dirty="0"/>
              <a:t> </a:t>
            </a:r>
            <a:r>
              <a:rPr lang="fi-FI" dirty="0" err="1"/>
              <a:t>objects</a:t>
            </a:r>
            <a:r>
              <a:rPr lang="fi-FI" dirty="0"/>
              <a:t> </a:t>
            </a:r>
            <a:r>
              <a:rPr lang="fi-FI" dirty="0" err="1"/>
              <a:t>which</a:t>
            </a:r>
            <a:r>
              <a:rPr lang="fi-FI" dirty="0"/>
              <a:t> </a:t>
            </a:r>
            <a:r>
              <a:rPr lang="fi-FI" dirty="0" err="1"/>
              <a:t>are</a:t>
            </a:r>
            <a:r>
              <a:rPr lang="fi-FI" dirty="0"/>
              <a:t> </a:t>
            </a:r>
            <a:r>
              <a:rPr lang="fi-FI" dirty="0" err="1"/>
              <a:t>intended</a:t>
            </a:r>
            <a:r>
              <a:rPr lang="fi-FI" dirty="0"/>
              <a:t> to </a:t>
            </a:r>
            <a:r>
              <a:rPr lang="fi-FI" dirty="0" err="1"/>
              <a:t>be</a:t>
            </a:r>
            <a:r>
              <a:rPr lang="fi-FI" dirty="0"/>
              <a:t> </a:t>
            </a:r>
            <a:r>
              <a:rPr lang="fi-FI" dirty="0" err="1"/>
              <a:t>used</a:t>
            </a:r>
            <a:r>
              <a:rPr lang="fi-FI" dirty="0"/>
              <a:t> </a:t>
            </a:r>
            <a:r>
              <a:rPr lang="fi-FI" dirty="0" err="1"/>
              <a:t>globally</a:t>
            </a:r>
            <a:r>
              <a:rPr lang="fi-FI" dirty="0"/>
              <a:t>, </a:t>
            </a:r>
            <a:r>
              <a:rPr lang="fi-FI" dirty="0" err="1"/>
              <a:t>like</a:t>
            </a:r>
            <a:r>
              <a:rPr lang="fi-FI" dirty="0"/>
              <a:t> </a:t>
            </a:r>
            <a:r>
              <a:rPr lang="fi-FI" dirty="0" err="1"/>
              <a:t>functions</a:t>
            </a:r>
            <a:r>
              <a:rPr lang="fi-FI" dirty="0"/>
              <a:t> and </a:t>
            </a:r>
            <a:r>
              <a:rPr lang="fi-FI" dirty="0" err="1"/>
              <a:t>classes</a:t>
            </a:r>
            <a:r>
              <a:rPr lang="fi-FI" dirty="0"/>
              <a:t>, </a:t>
            </a:r>
            <a:r>
              <a:rPr lang="fi-FI" dirty="0" err="1"/>
              <a:t>should</a:t>
            </a:r>
            <a:r>
              <a:rPr lang="fi-FI" dirty="0"/>
              <a:t> </a:t>
            </a:r>
            <a:r>
              <a:rPr lang="fi-FI" dirty="0" err="1"/>
              <a:t>be</a:t>
            </a:r>
            <a:r>
              <a:rPr lang="fi-FI" dirty="0"/>
              <a:t> </a:t>
            </a:r>
            <a:r>
              <a:rPr lang="fi-FI" dirty="0" err="1"/>
              <a:t>put</a:t>
            </a:r>
            <a:r>
              <a:rPr lang="fi-FI" dirty="0"/>
              <a:t> in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global</a:t>
            </a:r>
            <a:r>
              <a:rPr lang="fi-FI" dirty="0"/>
              <a:t> </a:t>
            </a:r>
            <a:r>
              <a:rPr lang="fi-FI" dirty="0" err="1"/>
              <a:t>namespace</a:t>
            </a:r>
            <a:r>
              <a:rPr lang="fi-FI" dirty="0"/>
              <a:t>.</a:t>
            </a:r>
          </a:p>
          <a:p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41551729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fi-FI" dirty="0" err="1"/>
              <a:t>WhyWrite</a:t>
            </a:r>
            <a:r>
              <a:rPr lang="fi-FI" dirty="0"/>
              <a:t> </a:t>
            </a:r>
            <a:r>
              <a:rPr lang="fi-FI" dirty="0" err="1"/>
              <a:t>Functions</a:t>
            </a:r>
            <a:r>
              <a:rPr lang="fi-FI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85939" y="1669621"/>
            <a:ext cx="8172870" cy="4416551"/>
          </a:xfrm>
        </p:spPr>
        <p:txBody>
          <a:bodyPr/>
          <a:lstStyle/>
          <a:p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ability</a:t>
            </a:r>
            <a:r>
              <a:rPr lang="fi-FI" dirty="0"/>
              <a:t> to </a:t>
            </a:r>
            <a:r>
              <a:rPr lang="fi-FI" dirty="0" err="1"/>
              <a:t>define</a:t>
            </a:r>
            <a:r>
              <a:rPr lang="fi-FI" dirty="0"/>
              <a:t> </a:t>
            </a:r>
            <a:r>
              <a:rPr lang="fi-FI" dirty="0" err="1"/>
              <a:t>our</a:t>
            </a:r>
            <a:r>
              <a:rPr lang="fi-FI" dirty="0"/>
              <a:t> </a:t>
            </a:r>
            <a:r>
              <a:rPr lang="fi-FI" dirty="0" err="1"/>
              <a:t>own</a:t>
            </a:r>
            <a:r>
              <a:rPr lang="fi-FI" dirty="0"/>
              <a:t> </a:t>
            </a:r>
            <a:r>
              <a:rPr lang="fi-FI" dirty="0" err="1"/>
              <a:t>functions</a:t>
            </a:r>
            <a:r>
              <a:rPr lang="fi-FI" dirty="0"/>
              <a:t> </a:t>
            </a:r>
            <a:r>
              <a:rPr lang="fi-FI" dirty="0" err="1"/>
              <a:t>helps</a:t>
            </a:r>
            <a:r>
              <a:rPr lang="fi-FI" dirty="0"/>
              <a:t> </a:t>
            </a:r>
            <a:r>
              <a:rPr lang="fi-FI" dirty="0" err="1"/>
              <a:t>programmers</a:t>
            </a:r>
            <a:r>
              <a:rPr lang="fi-FI" dirty="0"/>
              <a:t> in </a:t>
            </a:r>
            <a:r>
              <a:rPr lang="fi-FI" dirty="0" err="1"/>
              <a:t>two</a:t>
            </a:r>
            <a:r>
              <a:rPr lang="fi-FI" dirty="0"/>
              <a:t> </a:t>
            </a:r>
            <a:r>
              <a:rPr lang="fi-FI" dirty="0" err="1"/>
              <a:t>ways</a:t>
            </a:r>
            <a:r>
              <a:rPr lang="fi-FI" dirty="0"/>
              <a:t>. </a:t>
            </a:r>
            <a:r>
              <a:rPr lang="fi-FI" dirty="0" err="1"/>
              <a:t>When</a:t>
            </a:r>
            <a:r>
              <a:rPr lang="fi-FI" dirty="0"/>
              <a:t> </a:t>
            </a:r>
            <a:r>
              <a:rPr lang="fi-FI" dirty="0" err="1"/>
              <a:t>you</a:t>
            </a:r>
            <a:r>
              <a:rPr lang="fi-FI" dirty="0"/>
              <a:t> </a:t>
            </a:r>
            <a:r>
              <a:rPr lang="fi-FI" dirty="0" err="1"/>
              <a:t>are</a:t>
            </a:r>
            <a:endParaRPr lang="fi-FI" dirty="0"/>
          </a:p>
          <a:p>
            <a:r>
              <a:rPr lang="fi-FI" dirty="0" err="1"/>
              <a:t>writing</a:t>
            </a:r>
            <a:r>
              <a:rPr lang="fi-FI" dirty="0"/>
              <a:t> a </a:t>
            </a:r>
            <a:r>
              <a:rPr lang="fi-FI" dirty="0" err="1"/>
              <a:t>program</a:t>
            </a:r>
            <a:r>
              <a:rPr lang="fi-FI" dirty="0"/>
              <a:t> </a:t>
            </a:r>
            <a:r>
              <a:rPr lang="fi-FI" dirty="0" err="1"/>
              <a:t>if</a:t>
            </a:r>
            <a:r>
              <a:rPr lang="fi-FI" dirty="0"/>
              <a:t> </a:t>
            </a:r>
            <a:r>
              <a:rPr lang="fi-FI" dirty="0" err="1"/>
              <a:t>you</a:t>
            </a:r>
            <a:r>
              <a:rPr lang="fi-FI" dirty="0"/>
              <a:t> </a:t>
            </a:r>
            <a:r>
              <a:rPr lang="fi-FI" dirty="0" err="1"/>
              <a:t>find</a:t>
            </a:r>
            <a:r>
              <a:rPr lang="fi-FI" dirty="0"/>
              <a:t> </a:t>
            </a:r>
            <a:r>
              <a:rPr lang="fi-FI" dirty="0" err="1"/>
              <a:t>yourself</a:t>
            </a:r>
            <a:r>
              <a:rPr lang="fi-FI" dirty="0"/>
              <a:t> </a:t>
            </a:r>
            <a:r>
              <a:rPr lang="fi-FI" dirty="0" err="1"/>
              <a:t>writing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same</a:t>
            </a:r>
            <a:r>
              <a:rPr lang="fi-FI" dirty="0"/>
              <a:t> </a:t>
            </a:r>
            <a:r>
              <a:rPr lang="fi-FI" dirty="0" err="1"/>
              <a:t>code</a:t>
            </a:r>
            <a:r>
              <a:rPr lang="fi-FI" dirty="0"/>
              <a:t> </a:t>
            </a:r>
            <a:r>
              <a:rPr lang="fi-FI" dirty="0" err="1"/>
              <a:t>more</a:t>
            </a:r>
            <a:r>
              <a:rPr lang="fi-FI" dirty="0"/>
              <a:t> </a:t>
            </a:r>
            <a:r>
              <a:rPr lang="fi-FI" dirty="0" err="1"/>
              <a:t>than</a:t>
            </a:r>
            <a:r>
              <a:rPr lang="fi-FI" dirty="0"/>
              <a:t> </a:t>
            </a:r>
            <a:r>
              <a:rPr lang="fi-FI" dirty="0" err="1"/>
              <a:t>once</a:t>
            </a:r>
            <a:r>
              <a:rPr lang="fi-FI" dirty="0"/>
              <a:t>, it is </a:t>
            </a:r>
            <a:r>
              <a:rPr lang="fi-FI" dirty="0" err="1"/>
              <a:t>probably</a:t>
            </a:r>
            <a:endParaRPr lang="fi-FI" dirty="0"/>
          </a:p>
          <a:p>
            <a:r>
              <a:rPr lang="fi-FI" dirty="0" err="1"/>
              <a:t>best</a:t>
            </a:r>
            <a:r>
              <a:rPr lang="fi-FI" dirty="0"/>
              <a:t> to </a:t>
            </a:r>
            <a:r>
              <a:rPr lang="fi-FI" dirty="0" err="1"/>
              <a:t>define</a:t>
            </a:r>
            <a:r>
              <a:rPr lang="fi-FI" dirty="0"/>
              <a:t> a </a:t>
            </a:r>
            <a:r>
              <a:rPr lang="fi-FI" dirty="0" err="1"/>
              <a:t>function</a:t>
            </a:r>
            <a:r>
              <a:rPr lang="fi-FI" dirty="0"/>
              <a:t> </a:t>
            </a:r>
            <a:r>
              <a:rPr lang="fi-FI" dirty="0" err="1"/>
              <a:t>with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repeated</a:t>
            </a:r>
            <a:r>
              <a:rPr lang="fi-FI" dirty="0"/>
              <a:t> </a:t>
            </a:r>
            <a:r>
              <a:rPr lang="fi-FI" dirty="0" err="1"/>
              <a:t>code</a:t>
            </a:r>
            <a:r>
              <a:rPr lang="fi-FI" dirty="0"/>
              <a:t> in it. </a:t>
            </a:r>
            <a:r>
              <a:rPr lang="fi-FI" dirty="0" err="1"/>
              <a:t>Then</a:t>
            </a:r>
            <a:r>
              <a:rPr lang="fi-FI" dirty="0"/>
              <a:t> </a:t>
            </a:r>
            <a:r>
              <a:rPr lang="fi-FI" dirty="0" err="1"/>
              <a:t>you</a:t>
            </a:r>
            <a:r>
              <a:rPr lang="fi-FI" dirty="0"/>
              <a:t> </a:t>
            </a:r>
            <a:r>
              <a:rPr lang="fi-FI" dirty="0" err="1"/>
              <a:t>can</a:t>
            </a:r>
            <a:r>
              <a:rPr lang="fi-FI" dirty="0"/>
              <a:t> </a:t>
            </a:r>
            <a:r>
              <a:rPr lang="fi-FI" dirty="0" err="1"/>
              <a:t>call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function</a:t>
            </a:r>
            <a:r>
              <a:rPr lang="fi-FI" dirty="0"/>
              <a:t> as</a:t>
            </a:r>
          </a:p>
          <a:p>
            <a:r>
              <a:rPr lang="fi-FI" dirty="0" err="1"/>
              <a:t>many</a:t>
            </a:r>
            <a:r>
              <a:rPr lang="fi-FI" dirty="0"/>
              <a:t> </a:t>
            </a:r>
            <a:r>
              <a:rPr lang="fi-FI" dirty="0" err="1"/>
              <a:t>times</a:t>
            </a:r>
            <a:r>
              <a:rPr lang="fi-FI" dirty="0"/>
              <a:t> as </a:t>
            </a:r>
            <a:r>
              <a:rPr lang="fi-FI" dirty="0" err="1"/>
              <a:t>needed</a:t>
            </a:r>
            <a:r>
              <a:rPr lang="fi-FI" dirty="0"/>
              <a:t> </a:t>
            </a:r>
            <a:r>
              <a:rPr lang="fi-FI" dirty="0" err="1"/>
              <a:t>instead</a:t>
            </a:r>
            <a:r>
              <a:rPr lang="fi-FI" dirty="0"/>
              <a:t> of </a:t>
            </a:r>
            <a:r>
              <a:rPr lang="fi-FI" dirty="0" err="1"/>
              <a:t>rewriting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code</a:t>
            </a:r>
            <a:r>
              <a:rPr lang="fi-FI" dirty="0"/>
              <a:t> </a:t>
            </a:r>
            <a:r>
              <a:rPr lang="fi-FI" dirty="0" err="1"/>
              <a:t>again</a:t>
            </a:r>
            <a:r>
              <a:rPr lang="fi-FI" dirty="0"/>
              <a:t> and </a:t>
            </a:r>
            <a:r>
              <a:rPr lang="fi-FI" dirty="0" err="1"/>
              <a:t>again</a:t>
            </a:r>
            <a:r>
              <a:rPr lang="fi-FI" dirty="0"/>
              <a:t>.</a:t>
            </a:r>
          </a:p>
          <a:p>
            <a:endParaRPr lang="fi-FI" dirty="0"/>
          </a:p>
          <a:p>
            <a:r>
              <a:rPr lang="fi-FI" b="1" dirty="0"/>
              <a:t>-&gt; LESS ERRORS</a:t>
            </a:r>
          </a:p>
        </p:txBody>
      </p:sp>
    </p:spTree>
    <p:extLst>
      <p:ext uri="{BB962C8B-B14F-4D97-AF65-F5344CB8AC3E}">
        <p14:creationId xmlns:p14="http://schemas.microsoft.com/office/powerpoint/2010/main" val="14365918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fi-FI" dirty="0" err="1"/>
              <a:t>Scope</a:t>
            </a:r>
            <a:r>
              <a:rPr lang="fi-FI" dirty="0"/>
              <a:t> of </a:t>
            </a:r>
            <a:r>
              <a:rPr lang="fi-FI" dirty="0" err="1"/>
              <a:t>Variables</a:t>
            </a:r>
            <a:endParaRPr lang="fi-FI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85939" y="1669621"/>
            <a:ext cx="8172870" cy="4416551"/>
          </a:xfrm>
        </p:spPr>
        <p:txBody>
          <a:bodyPr/>
          <a:lstStyle/>
          <a:p>
            <a:r>
              <a:rPr lang="fi-FI" b="1" dirty="0" err="1"/>
              <a:t>Built</a:t>
            </a:r>
            <a:r>
              <a:rPr lang="fi-FI" b="1" dirty="0"/>
              <a:t>-in </a:t>
            </a:r>
            <a:r>
              <a:rPr lang="fi-FI" b="1" dirty="0" err="1"/>
              <a:t>Scop</a:t>
            </a:r>
            <a:endParaRPr lang="fi-FI" b="1" dirty="0"/>
          </a:p>
          <a:p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final</a:t>
            </a:r>
            <a:r>
              <a:rPr lang="fi-FI" dirty="0"/>
              <a:t> </a:t>
            </a:r>
            <a:r>
              <a:rPr lang="fi-FI" dirty="0" err="1"/>
              <a:t>scope</a:t>
            </a:r>
            <a:r>
              <a:rPr lang="fi-FI" dirty="0"/>
              <a:t> </a:t>
            </a:r>
            <a:r>
              <a:rPr lang="fi-FI" dirty="0" err="1"/>
              <a:t>rule</a:t>
            </a:r>
            <a:r>
              <a:rPr lang="fi-FI" dirty="0"/>
              <a:t> is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built</a:t>
            </a:r>
            <a:r>
              <a:rPr lang="fi-FI" dirty="0"/>
              <a:t>-in </a:t>
            </a:r>
            <a:r>
              <a:rPr lang="fi-FI" dirty="0" err="1"/>
              <a:t>scope</a:t>
            </a:r>
            <a:r>
              <a:rPr lang="fi-FI" dirty="0"/>
              <a:t>.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built</a:t>
            </a:r>
            <a:r>
              <a:rPr lang="fi-FI" dirty="0"/>
              <a:t>-in </a:t>
            </a:r>
            <a:r>
              <a:rPr lang="fi-FI" dirty="0" err="1"/>
              <a:t>scope</a:t>
            </a:r>
            <a:r>
              <a:rPr lang="fi-FI" dirty="0"/>
              <a:t> </a:t>
            </a:r>
            <a:r>
              <a:rPr lang="fi-FI" dirty="0" err="1"/>
              <a:t>refers</a:t>
            </a:r>
            <a:r>
              <a:rPr lang="fi-FI" dirty="0"/>
              <a:t> to </a:t>
            </a:r>
            <a:r>
              <a:rPr lang="fi-FI" dirty="0" err="1"/>
              <a:t>those</a:t>
            </a:r>
            <a:r>
              <a:rPr lang="fi-FI" dirty="0"/>
              <a:t> </a:t>
            </a:r>
            <a:r>
              <a:rPr lang="fi-FI" dirty="0" err="1"/>
              <a:t>identifiers</a:t>
            </a:r>
            <a:endParaRPr lang="fi-FI" dirty="0"/>
          </a:p>
          <a:p>
            <a:r>
              <a:rPr lang="fi-FI" dirty="0" err="1"/>
              <a:t>that</a:t>
            </a:r>
            <a:r>
              <a:rPr lang="fi-FI" dirty="0"/>
              <a:t> </a:t>
            </a:r>
            <a:r>
              <a:rPr lang="fi-FI" dirty="0" err="1"/>
              <a:t>are</a:t>
            </a:r>
            <a:r>
              <a:rPr lang="fi-FI" dirty="0"/>
              <a:t> </a:t>
            </a:r>
            <a:r>
              <a:rPr lang="fi-FI" dirty="0" err="1"/>
              <a:t>built</a:t>
            </a:r>
            <a:r>
              <a:rPr lang="fi-FI" dirty="0"/>
              <a:t>-in to Python. For </a:t>
            </a:r>
            <a:r>
              <a:rPr lang="fi-FI" dirty="0" err="1"/>
              <a:t>instance</a:t>
            </a:r>
            <a:r>
              <a:rPr lang="fi-FI" dirty="0"/>
              <a:t>,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len</a:t>
            </a:r>
            <a:r>
              <a:rPr lang="fi-FI" dirty="0"/>
              <a:t> </a:t>
            </a:r>
            <a:r>
              <a:rPr lang="fi-FI" dirty="0" err="1"/>
              <a:t>function</a:t>
            </a:r>
            <a:r>
              <a:rPr lang="fi-FI" dirty="0"/>
              <a:t> </a:t>
            </a:r>
            <a:r>
              <a:rPr lang="fi-FI" dirty="0" err="1"/>
              <a:t>can</a:t>
            </a:r>
            <a:r>
              <a:rPr lang="fi-FI" dirty="0"/>
              <a:t> </a:t>
            </a:r>
            <a:r>
              <a:rPr lang="fi-FI" dirty="0" err="1"/>
              <a:t>be</a:t>
            </a:r>
            <a:r>
              <a:rPr lang="fi-FI" dirty="0"/>
              <a:t> </a:t>
            </a:r>
            <a:r>
              <a:rPr lang="fi-FI" dirty="0" err="1"/>
              <a:t>used</a:t>
            </a:r>
            <a:r>
              <a:rPr lang="fi-FI" dirty="0"/>
              <a:t> </a:t>
            </a:r>
            <a:r>
              <a:rPr lang="fi-FI" dirty="0" err="1"/>
              <a:t>anywhere</a:t>
            </a:r>
            <a:r>
              <a:rPr lang="fi-FI" dirty="0"/>
              <a:t> in a </a:t>
            </a:r>
            <a:r>
              <a:rPr lang="fi-FI" dirty="0" err="1"/>
              <a:t>program</a:t>
            </a:r>
            <a:endParaRPr lang="fi-FI" dirty="0"/>
          </a:p>
          <a:p>
            <a:r>
              <a:rPr lang="fi-FI" dirty="0"/>
              <a:t>to </a:t>
            </a:r>
            <a:r>
              <a:rPr lang="fi-FI" dirty="0" err="1"/>
              <a:t>find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length</a:t>
            </a:r>
            <a:r>
              <a:rPr lang="fi-FI" dirty="0"/>
              <a:t> of a </a:t>
            </a:r>
            <a:r>
              <a:rPr lang="fi-FI" dirty="0" err="1"/>
              <a:t>sequence</a:t>
            </a:r>
            <a:r>
              <a:rPr lang="fi-FI" dirty="0"/>
              <a:t>.</a:t>
            </a:r>
          </a:p>
          <a:p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39348102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fi-FI" dirty="0" err="1"/>
              <a:t>Mutable</a:t>
            </a:r>
            <a:r>
              <a:rPr lang="fi-FI" dirty="0"/>
              <a:t> Data and </a:t>
            </a:r>
            <a:r>
              <a:rPr lang="fi-FI" dirty="0" err="1"/>
              <a:t>Functions</a:t>
            </a:r>
            <a:endParaRPr lang="fi-FI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85939" y="1669621"/>
            <a:ext cx="8172870" cy="4416551"/>
          </a:xfrm>
        </p:spPr>
        <p:txBody>
          <a:bodyPr/>
          <a:lstStyle/>
          <a:p>
            <a:r>
              <a:rPr lang="fi-FI" dirty="0"/>
              <a:t>If </a:t>
            </a:r>
            <a:r>
              <a:rPr lang="fi-FI" dirty="0" err="1"/>
              <a:t>function</a:t>
            </a:r>
            <a:r>
              <a:rPr lang="fi-FI" dirty="0"/>
              <a:t> </a:t>
            </a:r>
            <a:r>
              <a:rPr lang="fi-FI" dirty="0" err="1"/>
              <a:t>changes</a:t>
            </a:r>
            <a:r>
              <a:rPr lang="fi-FI" dirty="0"/>
              <a:t> data of a </a:t>
            </a:r>
            <a:r>
              <a:rPr lang="fi-FI" dirty="0" err="1"/>
              <a:t>variable</a:t>
            </a:r>
            <a:r>
              <a:rPr lang="fi-FI" dirty="0"/>
              <a:t> </a:t>
            </a:r>
            <a:r>
              <a:rPr lang="fi-FI" dirty="0" err="1"/>
              <a:t>that</a:t>
            </a:r>
            <a:r>
              <a:rPr lang="fi-FI" dirty="0"/>
              <a:t> is </a:t>
            </a:r>
            <a:r>
              <a:rPr lang="fi-FI" dirty="0" err="1"/>
              <a:t>passed</a:t>
            </a:r>
            <a:r>
              <a:rPr lang="fi-FI" dirty="0"/>
              <a:t> to it as </a:t>
            </a:r>
            <a:r>
              <a:rPr lang="fi-FI" dirty="0" err="1"/>
              <a:t>argument</a:t>
            </a:r>
            <a:r>
              <a:rPr lang="fi-FI" dirty="0"/>
              <a:t> </a:t>
            </a:r>
            <a:r>
              <a:rPr lang="fi-FI" dirty="0" err="1"/>
              <a:t>its</a:t>
            </a:r>
            <a:r>
              <a:rPr lang="fi-FI" dirty="0"/>
              <a:t> </a:t>
            </a:r>
            <a:r>
              <a:rPr lang="fi-FI" dirty="0" err="1"/>
              <a:t>called</a:t>
            </a:r>
            <a:r>
              <a:rPr lang="fi-FI" dirty="0"/>
              <a:t> </a:t>
            </a:r>
            <a:r>
              <a:rPr lang="fi-FI" dirty="0" err="1"/>
              <a:t>mutating</a:t>
            </a:r>
            <a:r>
              <a:rPr lang="fi-FI" dirty="0"/>
              <a:t>.</a:t>
            </a:r>
          </a:p>
          <a:p>
            <a:endParaRPr lang="fi-FI" dirty="0"/>
          </a:p>
          <a:p>
            <a:r>
              <a:rPr lang="fi-FI" dirty="0" err="1"/>
              <a:t>Some</a:t>
            </a:r>
            <a:r>
              <a:rPr lang="fi-FI" dirty="0"/>
              <a:t> </a:t>
            </a:r>
            <a:r>
              <a:rPr lang="fi-FI" dirty="0" err="1"/>
              <a:t>variables</a:t>
            </a:r>
            <a:r>
              <a:rPr lang="fi-FI" dirty="0"/>
              <a:t> </a:t>
            </a:r>
            <a:r>
              <a:rPr lang="fi-FI" dirty="0" err="1"/>
              <a:t>are</a:t>
            </a:r>
            <a:r>
              <a:rPr lang="fi-FI" dirty="0"/>
              <a:t> </a:t>
            </a:r>
            <a:r>
              <a:rPr lang="fi-FI" dirty="0" err="1"/>
              <a:t>immutable</a:t>
            </a:r>
            <a:r>
              <a:rPr lang="fi-FI" dirty="0"/>
              <a:t> and </a:t>
            </a:r>
            <a:r>
              <a:rPr lang="fi-FI" dirty="0" err="1"/>
              <a:t>some</a:t>
            </a:r>
            <a:r>
              <a:rPr lang="fi-FI" dirty="0"/>
              <a:t> </a:t>
            </a:r>
            <a:r>
              <a:rPr lang="fi-FI" dirty="0" err="1"/>
              <a:t>mutable</a:t>
            </a:r>
            <a:r>
              <a:rPr lang="fi-FI" dirty="0"/>
              <a:t> in </a:t>
            </a:r>
            <a:r>
              <a:rPr lang="fi-FI" dirty="0" err="1"/>
              <a:t>functions</a:t>
            </a:r>
            <a:r>
              <a:rPr lang="fi-FI" dirty="0"/>
              <a:t>.</a:t>
            </a:r>
          </a:p>
          <a:p>
            <a:endParaRPr lang="fi-FI" dirty="0"/>
          </a:p>
          <a:p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28361098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fi-FI" dirty="0" err="1"/>
              <a:t>Mutable</a:t>
            </a:r>
            <a:r>
              <a:rPr lang="fi-FI" dirty="0"/>
              <a:t> Data and </a:t>
            </a:r>
            <a:r>
              <a:rPr lang="fi-FI" dirty="0" err="1"/>
              <a:t>Functions</a:t>
            </a:r>
            <a:endParaRPr lang="fi-FI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5412C4-03C1-3B4F-8710-6887122327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084" y="1745673"/>
            <a:ext cx="7844561" cy="3792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6461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fi-FI" dirty="0" err="1"/>
              <a:t>Mutable</a:t>
            </a:r>
            <a:r>
              <a:rPr lang="fi-FI" dirty="0"/>
              <a:t> Data and </a:t>
            </a:r>
            <a:r>
              <a:rPr lang="fi-FI" dirty="0" err="1"/>
              <a:t>Functions</a:t>
            </a:r>
            <a:endParaRPr lang="fi-FI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85939" y="1669621"/>
            <a:ext cx="8172870" cy="4416551"/>
          </a:xfrm>
        </p:spPr>
        <p:txBody>
          <a:bodyPr/>
          <a:lstStyle/>
          <a:p>
            <a:r>
              <a:rPr lang="fi-FI" dirty="0" err="1"/>
              <a:t>When</a:t>
            </a:r>
            <a:r>
              <a:rPr lang="fi-FI" dirty="0"/>
              <a:t> a </a:t>
            </a:r>
            <a:r>
              <a:rPr lang="fi-FI" dirty="0" err="1"/>
              <a:t>function</a:t>
            </a:r>
            <a:r>
              <a:rPr lang="fi-FI" dirty="0"/>
              <a:t> is </a:t>
            </a:r>
            <a:r>
              <a:rPr lang="fi-FI" dirty="0" err="1"/>
              <a:t>called</a:t>
            </a:r>
            <a:r>
              <a:rPr lang="fi-FI" dirty="0"/>
              <a:t> </a:t>
            </a:r>
            <a:r>
              <a:rPr lang="fi-FI" dirty="0" err="1"/>
              <a:t>that</a:t>
            </a:r>
            <a:r>
              <a:rPr lang="fi-FI" dirty="0"/>
              <a:t> </a:t>
            </a:r>
            <a:r>
              <a:rPr lang="fi-FI" dirty="0" err="1"/>
              <a:t>mutates</a:t>
            </a:r>
            <a:r>
              <a:rPr lang="fi-FI" dirty="0"/>
              <a:t> </a:t>
            </a:r>
            <a:r>
              <a:rPr lang="fi-FI" dirty="0" err="1"/>
              <a:t>one</a:t>
            </a:r>
            <a:r>
              <a:rPr lang="fi-FI" dirty="0"/>
              <a:t> </a:t>
            </a:r>
            <a:r>
              <a:rPr lang="fi-FI" dirty="0" err="1"/>
              <a:t>or</a:t>
            </a:r>
            <a:r>
              <a:rPr lang="fi-FI" dirty="0"/>
              <a:t> </a:t>
            </a:r>
            <a:r>
              <a:rPr lang="fi-FI" dirty="0" err="1"/>
              <a:t>more</a:t>
            </a:r>
            <a:r>
              <a:rPr lang="fi-FI" dirty="0"/>
              <a:t> of </a:t>
            </a:r>
            <a:r>
              <a:rPr lang="fi-FI" dirty="0" err="1"/>
              <a:t>its</a:t>
            </a:r>
            <a:r>
              <a:rPr lang="fi-FI" dirty="0"/>
              <a:t> </a:t>
            </a:r>
            <a:r>
              <a:rPr lang="fi-FI" dirty="0" err="1"/>
              <a:t>parameters</a:t>
            </a:r>
            <a:r>
              <a:rPr lang="fi-FI" dirty="0"/>
              <a:t>,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calling</a:t>
            </a:r>
            <a:r>
              <a:rPr lang="fi-FI" dirty="0"/>
              <a:t> </a:t>
            </a:r>
            <a:r>
              <a:rPr lang="fi-FI" dirty="0" err="1"/>
              <a:t>code</a:t>
            </a:r>
            <a:r>
              <a:rPr lang="fi-FI" dirty="0"/>
              <a:t> </a:t>
            </a:r>
            <a:r>
              <a:rPr lang="fi-FI" dirty="0" err="1"/>
              <a:t>will</a:t>
            </a:r>
            <a:r>
              <a:rPr lang="fi-FI" dirty="0"/>
              <a:t> </a:t>
            </a:r>
            <a:r>
              <a:rPr lang="fi-FI" dirty="0" err="1"/>
              <a:t>see</a:t>
            </a:r>
            <a:r>
              <a:rPr lang="fi-FI" dirty="0"/>
              <a:t> </a:t>
            </a:r>
            <a:r>
              <a:rPr lang="fi-FI" dirty="0" err="1"/>
              <a:t>that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data </a:t>
            </a:r>
            <a:r>
              <a:rPr lang="fi-FI" dirty="0" err="1"/>
              <a:t>has</a:t>
            </a:r>
            <a:r>
              <a:rPr lang="fi-FI" dirty="0"/>
              <a:t> </a:t>
            </a:r>
            <a:r>
              <a:rPr lang="fi-FI" dirty="0" err="1"/>
              <a:t>been</a:t>
            </a:r>
            <a:r>
              <a:rPr lang="fi-FI" dirty="0"/>
              <a:t> </a:t>
            </a:r>
            <a:r>
              <a:rPr lang="fi-FI" dirty="0" err="1"/>
              <a:t>mutated</a:t>
            </a:r>
            <a:r>
              <a:rPr lang="fi-FI" dirty="0"/>
              <a:t>. </a:t>
            </a:r>
          </a:p>
          <a:p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mutation</a:t>
            </a:r>
            <a:r>
              <a:rPr lang="fi-FI" dirty="0"/>
              <a:t> is </a:t>
            </a:r>
            <a:r>
              <a:rPr lang="fi-FI" dirty="0" err="1"/>
              <a:t>not</a:t>
            </a:r>
            <a:r>
              <a:rPr lang="fi-FI" dirty="0"/>
              <a:t> </a:t>
            </a:r>
            <a:r>
              <a:rPr lang="fi-FI" dirty="0" err="1"/>
              <a:t>somehow</a:t>
            </a:r>
            <a:r>
              <a:rPr lang="fi-FI" dirty="0"/>
              <a:t> </a:t>
            </a:r>
            <a:r>
              <a:rPr lang="fi-FI" dirty="0" err="1"/>
              <a:t>undone</a:t>
            </a:r>
            <a:r>
              <a:rPr lang="fi-FI" dirty="0"/>
              <a:t> </a:t>
            </a:r>
            <a:r>
              <a:rPr lang="fi-FI" dirty="0" err="1"/>
              <a:t>when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function</a:t>
            </a:r>
            <a:r>
              <a:rPr lang="fi-FI" dirty="0"/>
              <a:t> </a:t>
            </a:r>
            <a:r>
              <a:rPr lang="fi-FI" dirty="0" err="1"/>
              <a:t>returns</a:t>
            </a:r>
            <a:r>
              <a:rPr lang="fi-FI" dirty="0"/>
              <a:t>. </a:t>
            </a:r>
            <a:r>
              <a:rPr lang="fi-FI" dirty="0" err="1"/>
              <a:t>Since</a:t>
            </a:r>
            <a:r>
              <a:rPr lang="fi-FI" dirty="0"/>
              <a:t> </a:t>
            </a:r>
            <a:r>
              <a:rPr lang="fi-FI" dirty="0" err="1"/>
              <a:t>strings</a:t>
            </a:r>
            <a:r>
              <a:rPr lang="fi-FI" dirty="0"/>
              <a:t>, </a:t>
            </a:r>
            <a:r>
              <a:rPr lang="fi-FI" dirty="0" err="1"/>
              <a:t>ints</a:t>
            </a:r>
            <a:r>
              <a:rPr lang="fi-FI" dirty="0"/>
              <a:t>, </a:t>
            </a:r>
            <a:r>
              <a:rPr lang="fi-FI" dirty="0" err="1"/>
              <a:t>floats</a:t>
            </a:r>
            <a:r>
              <a:rPr lang="fi-FI" dirty="0"/>
              <a:t>, and </a:t>
            </a:r>
            <a:r>
              <a:rPr lang="fi-FI" dirty="0" err="1"/>
              <a:t>bools</a:t>
            </a:r>
            <a:r>
              <a:rPr lang="fi-FI" dirty="0"/>
              <a:t> </a:t>
            </a:r>
            <a:r>
              <a:rPr lang="fi-FI" dirty="0" err="1"/>
              <a:t>are</a:t>
            </a:r>
            <a:r>
              <a:rPr lang="fi-FI" dirty="0"/>
              <a:t> </a:t>
            </a:r>
            <a:r>
              <a:rPr lang="fi-FI" dirty="0" err="1"/>
              <a:t>all</a:t>
            </a:r>
            <a:r>
              <a:rPr lang="fi-FI" dirty="0"/>
              <a:t> </a:t>
            </a:r>
            <a:r>
              <a:rPr lang="fi-FI" dirty="0" err="1"/>
              <a:t>immutable</a:t>
            </a:r>
            <a:r>
              <a:rPr lang="fi-FI" dirty="0"/>
              <a:t>, </a:t>
            </a:r>
            <a:r>
              <a:rPr lang="fi-FI" dirty="0" err="1"/>
              <a:t>this</a:t>
            </a:r>
            <a:r>
              <a:rPr lang="fi-FI" dirty="0"/>
              <a:t> </a:t>
            </a:r>
            <a:r>
              <a:rPr lang="fi-FI" dirty="0" err="1"/>
              <a:t>never</a:t>
            </a:r>
            <a:r>
              <a:rPr lang="fi-FI" dirty="0"/>
              <a:t> </a:t>
            </a:r>
            <a:r>
              <a:rPr lang="fi-FI" dirty="0" err="1"/>
              <a:t>comesup</a:t>
            </a:r>
            <a:r>
              <a:rPr lang="fi-FI" dirty="0"/>
              <a:t> </a:t>
            </a:r>
            <a:r>
              <a:rPr lang="fi-FI" dirty="0" err="1"/>
              <a:t>when</a:t>
            </a:r>
            <a:r>
              <a:rPr lang="fi-FI" dirty="0"/>
              <a:t> </a:t>
            </a:r>
            <a:r>
              <a:rPr lang="fi-FI" dirty="0" err="1"/>
              <a:t>passing</a:t>
            </a:r>
            <a:r>
              <a:rPr lang="fi-FI" dirty="0"/>
              <a:t> </a:t>
            </a:r>
            <a:r>
              <a:rPr lang="fi-FI" dirty="0" err="1"/>
              <a:t>arguments</a:t>
            </a:r>
            <a:r>
              <a:rPr lang="fi-FI" dirty="0"/>
              <a:t> of </a:t>
            </a:r>
            <a:r>
              <a:rPr lang="fi-FI" dirty="0" err="1"/>
              <a:t>these</a:t>
            </a:r>
            <a:r>
              <a:rPr lang="fi-FI" dirty="0"/>
              <a:t> </a:t>
            </a:r>
            <a:r>
              <a:rPr lang="fi-FI" dirty="0" err="1"/>
              <a:t>types</a:t>
            </a:r>
            <a:r>
              <a:rPr lang="fi-FI" dirty="0"/>
              <a:t>. </a:t>
            </a:r>
          </a:p>
          <a:p>
            <a:endParaRPr lang="fi-FI" dirty="0"/>
          </a:p>
          <a:p>
            <a:r>
              <a:rPr lang="fi-FI" dirty="0" err="1"/>
              <a:t>But</a:t>
            </a:r>
            <a:r>
              <a:rPr lang="fi-FI" dirty="0"/>
              <a:t>, </a:t>
            </a:r>
            <a:r>
              <a:rPr lang="fi-FI" dirty="0" err="1"/>
              <a:t>again</a:t>
            </a:r>
            <a:r>
              <a:rPr lang="fi-FI" dirty="0"/>
              <a:t>, </a:t>
            </a:r>
            <a:r>
              <a:rPr lang="fi-FI" dirty="0" err="1"/>
              <a:t>lists</a:t>
            </a:r>
            <a:r>
              <a:rPr lang="fi-FI" dirty="0"/>
              <a:t> </a:t>
            </a:r>
            <a:r>
              <a:rPr lang="fi-FI" dirty="0" err="1"/>
              <a:t>are</a:t>
            </a:r>
            <a:r>
              <a:rPr lang="fi-FI" dirty="0"/>
              <a:t> </a:t>
            </a:r>
            <a:r>
              <a:rPr lang="fi-FI" dirty="0" err="1"/>
              <a:t>mutable</a:t>
            </a:r>
            <a:r>
              <a:rPr lang="fi-FI" dirty="0"/>
              <a:t>, and a </a:t>
            </a:r>
            <a:r>
              <a:rPr lang="fi-FI" dirty="0" err="1"/>
              <a:t>function</a:t>
            </a:r>
            <a:r>
              <a:rPr lang="fi-FI" dirty="0"/>
              <a:t> </a:t>
            </a:r>
            <a:r>
              <a:rPr lang="fi-FI" dirty="0" err="1"/>
              <a:t>may</a:t>
            </a:r>
            <a:r>
              <a:rPr lang="fi-FI" dirty="0"/>
              <a:t> </a:t>
            </a:r>
            <a:r>
              <a:rPr lang="fi-FI" dirty="0" err="1"/>
              <a:t>mutate</a:t>
            </a:r>
            <a:r>
              <a:rPr lang="fi-FI" dirty="0"/>
              <a:t> a </a:t>
            </a:r>
            <a:r>
              <a:rPr lang="fi-FI" dirty="0" err="1"/>
              <a:t>list</a:t>
            </a:r>
            <a:endParaRPr lang="fi-FI" dirty="0"/>
          </a:p>
          <a:p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31961143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fi-FI" dirty="0" err="1"/>
              <a:t>Mutable</a:t>
            </a:r>
            <a:r>
              <a:rPr lang="fi-FI" dirty="0"/>
              <a:t> Data and </a:t>
            </a:r>
            <a:r>
              <a:rPr lang="fi-FI" dirty="0" err="1"/>
              <a:t>Functions</a:t>
            </a:r>
            <a:endParaRPr lang="fi-FI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CE9BF36-9D1E-8E43-982F-BB94168C31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794" y="1870941"/>
            <a:ext cx="8140700" cy="346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700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i-FI" dirty="0" err="1"/>
              <a:t>Mutable</a:t>
            </a:r>
            <a:r>
              <a:rPr lang="fi-FI" dirty="0"/>
              <a:t> Data and </a:t>
            </a:r>
            <a:r>
              <a:rPr lang="fi-FI" dirty="0" err="1"/>
              <a:t>Functions</a:t>
            </a:r>
            <a:endParaRPr lang="fi-FI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8FCBD4-4928-4742-8111-00C9C8F40E9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fi-FI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BEA356-81B4-2E48-9DFA-4E55BC7695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901" y="1393622"/>
            <a:ext cx="8221054" cy="2542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4744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i-FI" dirty="0" err="1"/>
              <a:t>Try</a:t>
            </a:r>
            <a:r>
              <a:rPr lang="fi-FI" dirty="0"/>
              <a:t> </a:t>
            </a:r>
            <a:r>
              <a:rPr lang="fi-FI" dirty="0" err="1"/>
              <a:t>mutating</a:t>
            </a:r>
            <a:r>
              <a:rPr lang="fi-FI" dirty="0"/>
              <a:t> </a:t>
            </a:r>
            <a:r>
              <a:rPr lang="fi-FI" dirty="0" err="1"/>
              <a:t>int</a:t>
            </a:r>
            <a:endParaRPr lang="fi-FI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8FCBD4-4928-4742-8111-00C9C8F40E9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6193355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i-FI" dirty="0" err="1"/>
              <a:t>Mutable</a:t>
            </a:r>
            <a:r>
              <a:rPr lang="fi-FI" dirty="0"/>
              <a:t> and </a:t>
            </a:r>
            <a:r>
              <a:rPr lang="fi-FI" dirty="0" err="1"/>
              <a:t>Immutable</a:t>
            </a:r>
            <a:r>
              <a:rPr lang="fi-FI" dirty="0"/>
              <a:t> </a:t>
            </a:r>
            <a:r>
              <a:rPr lang="fi-FI" dirty="0" err="1"/>
              <a:t>objects</a:t>
            </a:r>
            <a:endParaRPr lang="fi-FI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8FCBD4-4928-4742-8111-00C9C8F40E9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fi-FI" dirty="0">
                <a:hlinkClick r:id="rId2"/>
              </a:rPr>
              <a:t>https://www.pythonforthelab.com/blog/mutable-and-immutable-objects/#mutable-and-immutable-data-types</a:t>
            </a:r>
            <a:endParaRPr lang="fi-FI" dirty="0"/>
          </a:p>
          <a:p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367249134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i-FI" dirty="0" err="1"/>
              <a:t>Excercises</a:t>
            </a:r>
            <a:r>
              <a:rPr lang="fi-FI" dirty="0"/>
              <a:t> 6.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85939" y="1669621"/>
            <a:ext cx="8172870" cy="4416551"/>
          </a:xfrm>
        </p:spPr>
        <p:txBody>
          <a:bodyPr/>
          <a:lstStyle/>
          <a:p>
            <a:r>
              <a:rPr lang="fi-FI" dirty="0" err="1"/>
              <a:t>Create</a:t>
            </a:r>
            <a:r>
              <a:rPr lang="fi-FI" dirty="0"/>
              <a:t> </a:t>
            </a:r>
            <a:r>
              <a:rPr lang="fi-FI" dirty="0" err="1"/>
              <a:t>program</a:t>
            </a:r>
            <a:r>
              <a:rPr lang="fi-FI" dirty="0"/>
              <a:t> </a:t>
            </a:r>
            <a:r>
              <a:rPr lang="fi-FI" dirty="0" err="1"/>
              <a:t>that</a:t>
            </a:r>
            <a:r>
              <a:rPr lang="fi-FI" dirty="0"/>
              <a:t> </a:t>
            </a:r>
            <a:r>
              <a:rPr lang="fi-FI" dirty="0" err="1"/>
              <a:t>uses</a:t>
            </a:r>
            <a:r>
              <a:rPr lang="fi-FI" dirty="0"/>
              <a:t> </a:t>
            </a:r>
            <a:r>
              <a:rPr lang="fi-FI" dirty="0" err="1"/>
              <a:t>function</a:t>
            </a:r>
            <a:r>
              <a:rPr lang="fi-FI" dirty="0"/>
              <a:t> to CAPITALISE </a:t>
            </a:r>
            <a:r>
              <a:rPr lang="fi-FI" dirty="0" err="1"/>
              <a:t>name</a:t>
            </a:r>
            <a:r>
              <a:rPr lang="fi-FI" dirty="0"/>
              <a:t> </a:t>
            </a:r>
            <a:r>
              <a:rPr lang="fi-FI" dirty="0" err="1"/>
              <a:t>that</a:t>
            </a:r>
            <a:r>
              <a:rPr lang="fi-FI" dirty="0"/>
              <a:t> is </a:t>
            </a:r>
            <a:r>
              <a:rPr lang="fi-FI" dirty="0" err="1"/>
              <a:t>given</a:t>
            </a:r>
            <a:r>
              <a:rPr lang="fi-FI" dirty="0"/>
              <a:t> to it </a:t>
            </a:r>
            <a:r>
              <a:rPr lang="fi-FI" dirty="0" err="1"/>
              <a:t>by</a:t>
            </a:r>
            <a:r>
              <a:rPr lang="fi-FI" dirty="0"/>
              <a:t> </a:t>
            </a:r>
            <a:r>
              <a:rPr lang="fi-FI" dirty="0" err="1"/>
              <a:t>user</a:t>
            </a:r>
            <a:r>
              <a:rPr lang="fi-FI" dirty="0"/>
              <a:t> input. </a:t>
            </a:r>
            <a:r>
              <a:rPr lang="fi-FI" dirty="0" err="1"/>
              <a:t>Also</a:t>
            </a:r>
            <a:r>
              <a:rPr lang="fi-FI" dirty="0"/>
              <a:t> </a:t>
            </a:r>
            <a:r>
              <a:rPr lang="fi-FI" dirty="0" err="1"/>
              <a:t>create</a:t>
            </a:r>
            <a:r>
              <a:rPr lang="fi-FI" dirty="0"/>
              <a:t> </a:t>
            </a:r>
            <a:r>
              <a:rPr lang="fi-FI" dirty="0" err="1"/>
              <a:t>another</a:t>
            </a:r>
            <a:r>
              <a:rPr lang="fi-FI" dirty="0"/>
              <a:t> </a:t>
            </a:r>
            <a:r>
              <a:rPr lang="fi-FI" dirty="0" err="1"/>
              <a:t>function</a:t>
            </a:r>
            <a:r>
              <a:rPr lang="fi-FI" dirty="0"/>
              <a:t> </a:t>
            </a:r>
            <a:r>
              <a:rPr lang="fi-FI" dirty="0" err="1"/>
              <a:t>that</a:t>
            </a:r>
            <a:r>
              <a:rPr lang="fi-FI" dirty="0"/>
              <a:t> </a:t>
            </a:r>
            <a:r>
              <a:rPr lang="fi-FI" dirty="0" err="1"/>
              <a:t>calculates</a:t>
            </a:r>
            <a:r>
              <a:rPr lang="fi-FI" dirty="0"/>
              <a:t> </a:t>
            </a:r>
            <a:r>
              <a:rPr lang="fi-FI" dirty="0" err="1"/>
              <a:t>length</a:t>
            </a:r>
            <a:r>
              <a:rPr lang="fi-FI" dirty="0"/>
              <a:t> of </a:t>
            </a:r>
            <a:r>
              <a:rPr lang="fi-FI" dirty="0" err="1"/>
              <a:t>tha</a:t>
            </a:r>
            <a:r>
              <a:rPr lang="fi-FI" dirty="0"/>
              <a:t> </a:t>
            </a:r>
            <a:r>
              <a:rPr lang="fi-FI" dirty="0" err="1"/>
              <a:t>name</a:t>
            </a:r>
            <a:r>
              <a:rPr lang="fi-FI" dirty="0"/>
              <a:t> </a:t>
            </a:r>
            <a:r>
              <a:rPr lang="fi-FI" dirty="0" err="1"/>
              <a:t>by</a:t>
            </a:r>
            <a:r>
              <a:rPr lang="fi-FI" dirty="0"/>
              <a:t> </a:t>
            </a:r>
            <a:r>
              <a:rPr lang="fi-FI" dirty="0" err="1"/>
              <a:t>using</a:t>
            </a:r>
            <a:r>
              <a:rPr lang="fi-FI" dirty="0"/>
              <a:t> for-</a:t>
            </a:r>
            <a:r>
              <a:rPr lang="fi-FI" dirty="0" err="1"/>
              <a:t>loop</a:t>
            </a:r>
            <a:endParaRPr lang="fi-FI" dirty="0"/>
          </a:p>
          <a:p>
            <a:endParaRPr lang="fi-FI" dirty="0"/>
          </a:p>
          <a:p>
            <a:r>
              <a:rPr lang="fi-FI" dirty="0" err="1"/>
              <a:t>Create</a:t>
            </a:r>
            <a:r>
              <a:rPr lang="fi-FI" dirty="0"/>
              <a:t> </a:t>
            </a:r>
            <a:r>
              <a:rPr lang="fi-FI" dirty="0" err="1"/>
              <a:t>program</a:t>
            </a:r>
            <a:r>
              <a:rPr lang="fi-FI" dirty="0"/>
              <a:t> </a:t>
            </a:r>
            <a:r>
              <a:rPr lang="fi-FI" dirty="0" err="1"/>
              <a:t>that</a:t>
            </a:r>
            <a:r>
              <a:rPr lang="fi-FI" dirty="0"/>
              <a:t> </a:t>
            </a:r>
            <a:r>
              <a:rPr lang="fi-FI" dirty="0" err="1"/>
              <a:t>asks</a:t>
            </a:r>
            <a:r>
              <a:rPr lang="fi-FI" dirty="0"/>
              <a:t> </a:t>
            </a:r>
            <a:r>
              <a:rPr lang="fi-FI" dirty="0" err="1"/>
              <a:t>user</a:t>
            </a:r>
            <a:r>
              <a:rPr lang="fi-FI" dirty="0"/>
              <a:t> for 5 </a:t>
            </a:r>
            <a:r>
              <a:rPr lang="fi-FI" dirty="0" err="1"/>
              <a:t>numbers</a:t>
            </a:r>
            <a:r>
              <a:rPr lang="fi-FI" dirty="0"/>
              <a:t> and </a:t>
            </a:r>
            <a:r>
              <a:rPr lang="fi-FI" dirty="0" err="1"/>
              <a:t>then</a:t>
            </a:r>
            <a:r>
              <a:rPr lang="fi-FI" dirty="0"/>
              <a:t> </a:t>
            </a:r>
            <a:r>
              <a:rPr lang="fi-FI" dirty="0" err="1"/>
              <a:t>uses</a:t>
            </a:r>
            <a:r>
              <a:rPr lang="fi-FI" dirty="0"/>
              <a:t> </a:t>
            </a:r>
            <a:r>
              <a:rPr lang="fi-FI" dirty="0" err="1"/>
              <a:t>function</a:t>
            </a:r>
            <a:r>
              <a:rPr lang="fi-FI" dirty="0"/>
              <a:t> to </a:t>
            </a:r>
            <a:r>
              <a:rPr lang="fi-FI" dirty="0" err="1"/>
              <a:t>calculate</a:t>
            </a:r>
            <a:r>
              <a:rPr lang="fi-FI" dirty="0"/>
              <a:t> </a:t>
            </a:r>
            <a:r>
              <a:rPr lang="fi-FI" dirty="0" err="1"/>
              <a:t>power</a:t>
            </a:r>
            <a:r>
              <a:rPr lang="fi-FI" dirty="0"/>
              <a:t> of 1,2,3,4,5 for </a:t>
            </a:r>
            <a:r>
              <a:rPr lang="fi-FI" dirty="0" err="1"/>
              <a:t>each</a:t>
            </a:r>
            <a:r>
              <a:rPr lang="fi-FI" dirty="0"/>
              <a:t> </a:t>
            </a:r>
            <a:r>
              <a:rPr lang="fi-FI" dirty="0" err="1"/>
              <a:t>number</a:t>
            </a:r>
            <a:r>
              <a:rPr lang="fi-FI" dirty="0"/>
              <a:t> and </a:t>
            </a:r>
            <a:r>
              <a:rPr lang="fi-FI" dirty="0" err="1"/>
              <a:t>prints</a:t>
            </a:r>
            <a:r>
              <a:rPr lang="fi-FI" dirty="0"/>
              <a:t> </a:t>
            </a:r>
            <a:r>
              <a:rPr lang="fi-FI" dirty="0" err="1"/>
              <a:t>result</a:t>
            </a:r>
            <a:r>
              <a:rPr lang="fi-FI"/>
              <a:t>. 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68246475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i-FI" dirty="0"/>
              <a:t>Next </a:t>
            </a:r>
            <a:r>
              <a:rPr lang="fi-FI" dirty="0" err="1"/>
              <a:t>classes</a:t>
            </a:r>
            <a:endParaRPr lang="fi-FI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85939" y="1669621"/>
            <a:ext cx="8172870" cy="4416551"/>
          </a:xfrm>
        </p:spPr>
        <p:txBody>
          <a:bodyPr/>
          <a:lstStyle/>
          <a:p>
            <a:r>
              <a:rPr lang="fi-FI" dirty="0" err="1"/>
              <a:t>Variable-length</a:t>
            </a:r>
            <a:r>
              <a:rPr lang="fi-FI" dirty="0"/>
              <a:t> </a:t>
            </a:r>
            <a:r>
              <a:rPr lang="fi-FI" dirty="0" err="1"/>
              <a:t>arguments</a:t>
            </a:r>
            <a:r>
              <a:rPr lang="fi-FI" dirty="0"/>
              <a:t> in </a:t>
            </a:r>
            <a:r>
              <a:rPr lang="fi-FI" dirty="0" err="1"/>
              <a:t>functions</a:t>
            </a:r>
            <a:endParaRPr lang="fi-FI" dirty="0"/>
          </a:p>
          <a:p>
            <a:r>
              <a:rPr lang="fi-FI" dirty="0" err="1"/>
              <a:t>Recursion</a:t>
            </a:r>
            <a:r>
              <a:rPr lang="fi-FI" dirty="0"/>
              <a:t> in </a:t>
            </a:r>
            <a:r>
              <a:rPr lang="fi-FI" dirty="0" err="1"/>
              <a:t>functions</a:t>
            </a:r>
            <a:endParaRPr lang="fi-FI" dirty="0"/>
          </a:p>
          <a:p>
            <a:r>
              <a:rPr lang="fi-FI" dirty="0"/>
              <a:t>Objects</a:t>
            </a:r>
          </a:p>
          <a:p>
            <a:r>
              <a:rPr lang="fi-FI" dirty="0" err="1"/>
              <a:t>Functions</a:t>
            </a:r>
            <a:endParaRPr lang="fi-FI" dirty="0"/>
          </a:p>
          <a:p>
            <a:r>
              <a:rPr lang="fi-FI" dirty="0"/>
              <a:t>More </a:t>
            </a:r>
            <a:r>
              <a:rPr lang="fi-FI" dirty="0" err="1"/>
              <a:t>datatypes</a:t>
            </a:r>
            <a:r>
              <a:rPr lang="fi-FI" dirty="0"/>
              <a:t> ( </a:t>
            </a:r>
            <a:r>
              <a:rPr lang="fi-FI" dirty="0" err="1"/>
              <a:t>tuples</a:t>
            </a:r>
            <a:r>
              <a:rPr lang="fi-FI" dirty="0"/>
              <a:t>, </a:t>
            </a:r>
            <a:r>
              <a:rPr lang="fi-FI" dirty="0" err="1"/>
              <a:t>sets</a:t>
            </a:r>
            <a:r>
              <a:rPr lang="fi-FI" dirty="0"/>
              <a:t>, </a:t>
            </a:r>
            <a:r>
              <a:rPr lang="fi-FI" dirty="0" err="1"/>
              <a:t>dictionaries</a:t>
            </a:r>
            <a:r>
              <a:rPr lang="fi-FI" dirty="0"/>
              <a:t>..)</a:t>
            </a:r>
          </a:p>
          <a:p>
            <a:r>
              <a:rPr lang="fi-FI" dirty="0" err="1"/>
              <a:t>Modules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6265681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fi-FI" dirty="0" err="1"/>
              <a:t>What</a:t>
            </a:r>
            <a:r>
              <a:rPr lang="fi-FI" dirty="0"/>
              <a:t> is a </a:t>
            </a:r>
            <a:r>
              <a:rPr lang="fi-FI" dirty="0" err="1"/>
              <a:t>function</a:t>
            </a:r>
            <a:r>
              <a:rPr lang="fi-FI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85939" y="1669621"/>
            <a:ext cx="8172870" cy="4416551"/>
          </a:xfrm>
        </p:spPr>
        <p:txBody>
          <a:bodyPr/>
          <a:lstStyle/>
          <a:p>
            <a:pPr fontAlgn="base"/>
            <a:r>
              <a:rPr lang="fi-FI" b="1" dirty="0"/>
              <a:t>(1)</a:t>
            </a:r>
            <a:r>
              <a:rPr lang="fi-FI" dirty="0"/>
              <a:t> In </a:t>
            </a:r>
            <a:r>
              <a:rPr lang="fi-FI" dirty="0">
                <a:hlinkClick r:id="rId2"/>
              </a:rPr>
              <a:t>programming</a:t>
            </a:r>
            <a:r>
              <a:rPr lang="fi-FI" dirty="0"/>
              <a:t>, a </a:t>
            </a:r>
            <a:r>
              <a:rPr lang="fi-FI" dirty="0" err="1"/>
              <a:t>named</a:t>
            </a:r>
            <a:r>
              <a:rPr lang="fi-FI" dirty="0"/>
              <a:t> </a:t>
            </a:r>
            <a:r>
              <a:rPr lang="fi-FI" dirty="0" err="1"/>
              <a:t>section</a:t>
            </a:r>
            <a:r>
              <a:rPr lang="fi-FI" dirty="0"/>
              <a:t> of a </a:t>
            </a:r>
            <a:r>
              <a:rPr lang="fi-FI" dirty="0" err="1"/>
              <a:t>program</a:t>
            </a:r>
            <a:r>
              <a:rPr lang="fi-FI" dirty="0"/>
              <a:t> </a:t>
            </a:r>
            <a:r>
              <a:rPr lang="fi-FI" dirty="0" err="1"/>
              <a:t>that</a:t>
            </a:r>
            <a:r>
              <a:rPr lang="fi-FI" dirty="0"/>
              <a:t> </a:t>
            </a:r>
            <a:r>
              <a:rPr lang="fi-FI" dirty="0" err="1"/>
              <a:t>performs</a:t>
            </a:r>
            <a:r>
              <a:rPr lang="fi-FI" dirty="0"/>
              <a:t> a </a:t>
            </a:r>
            <a:r>
              <a:rPr lang="fi-FI" dirty="0" err="1"/>
              <a:t>specific</a:t>
            </a:r>
            <a:r>
              <a:rPr lang="fi-FI" dirty="0"/>
              <a:t> </a:t>
            </a:r>
            <a:r>
              <a:rPr lang="fi-FI" dirty="0" err="1"/>
              <a:t>task</a:t>
            </a:r>
            <a:r>
              <a:rPr lang="fi-FI" dirty="0"/>
              <a:t>. In </a:t>
            </a:r>
            <a:r>
              <a:rPr lang="fi-FI" dirty="0" err="1"/>
              <a:t>this</a:t>
            </a:r>
            <a:r>
              <a:rPr lang="fi-FI" dirty="0"/>
              <a:t> </a:t>
            </a:r>
            <a:r>
              <a:rPr lang="fi-FI" dirty="0" err="1"/>
              <a:t>sense</a:t>
            </a:r>
            <a:r>
              <a:rPr lang="fi-FI" dirty="0"/>
              <a:t>, a </a:t>
            </a:r>
            <a:r>
              <a:rPr lang="fi-FI" dirty="0" err="1"/>
              <a:t>function</a:t>
            </a:r>
            <a:r>
              <a:rPr lang="fi-FI" dirty="0"/>
              <a:t> is a </a:t>
            </a:r>
            <a:r>
              <a:rPr lang="fi-FI" dirty="0" err="1"/>
              <a:t>type</a:t>
            </a:r>
            <a:r>
              <a:rPr lang="fi-FI" dirty="0"/>
              <a:t> of </a:t>
            </a:r>
            <a:r>
              <a:rPr lang="fi-FI" dirty="0">
                <a:hlinkClick r:id="rId3"/>
              </a:rPr>
              <a:t>procedure</a:t>
            </a:r>
            <a:r>
              <a:rPr lang="fi-FI" dirty="0"/>
              <a:t> </a:t>
            </a:r>
            <a:r>
              <a:rPr lang="fi-FI" dirty="0" err="1"/>
              <a:t>or</a:t>
            </a:r>
            <a:r>
              <a:rPr lang="fi-FI" dirty="0"/>
              <a:t> </a:t>
            </a:r>
            <a:r>
              <a:rPr lang="fi-FI" dirty="0">
                <a:hlinkClick r:id="rId4"/>
              </a:rPr>
              <a:t>routine</a:t>
            </a:r>
            <a:r>
              <a:rPr lang="fi-FI" dirty="0"/>
              <a:t>. </a:t>
            </a:r>
            <a:r>
              <a:rPr lang="fi-FI" dirty="0" err="1"/>
              <a:t>Some</a:t>
            </a:r>
            <a:r>
              <a:rPr lang="fi-FI" dirty="0"/>
              <a:t> </a:t>
            </a:r>
            <a:r>
              <a:rPr lang="fi-FI" dirty="0">
                <a:hlinkClick r:id="rId5"/>
              </a:rPr>
              <a:t>programming languages</a:t>
            </a:r>
            <a:r>
              <a:rPr lang="fi-FI" dirty="0"/>
              <a:t> </a:t>
            </a:r>
            <a:r>
              <a:rPr lang="fi-FI" dirty="0" err="1"/>
              <a:t>make</a:t>
            </a:r>
            <a:r>
              <a:rPr lang="fi-FI" dirty="0"/>
              <a:t> a </a:t>
            </a:r>
            <a:r>
              <a:rPr lang="fi-FI" dirty="0" err="1"/>
              <a:t>distinction</a:t>
            </a:r>
            <a:r>
              <a:rPr lang="fi-FI" dirty="0"/>
              <a:t> </a:t>
            </a:r>
            <a:r>
              <a:rPr lang="fi-FI" dirty="0" err="1"/>
              <a:t>between</a:t>
            </a:r>
            <a:r>
              <a:rPr lang="fi-FI" dirty="0"/>
              <a:t> a </a:t>
            </a:r>
            <a:r>
              <a:rPr lang="fi-FI" i="1" dirty="0" err="1"/>
              <a:t>function</a:t>
            </a:r>
            <a:r>
              <a:rPr lang="fi-FI" dirty="0"/>
              <a:t>, </a:t>
            </a:r>
            <a:r>
              <a:rPr lang="fi-FI" dirty="0" err="1"/>
              <a:t>which</a:t>
            </a:r>
            <a:r>
              <a:rPr lang="fi-FI" dirty="0"/>
              <a:t> </a:t>
            </a:r>
            <a:r>
              <a:rPr lang="fi-FI" dirty="0" err="1"/>
              <a:t>returns</a:t>
            </a:r>
            <a:r>
              <a:rPr lang="fi-FI" dirty="0"/>
              <a:t> a </a:t>
            </a:r>
            <a:r>
              <a:rPr lang="fi-FI" dirty="0" err="1"/>
              <a:t>value</a:t>
            </a:r>
            <a:r>
              <a:rPr lang="fi-FI" dirty="0"/>
              <a:t>, and a </a:t>
            </a:r>
            <a:r>
              <a:rPr lang="fi-FI" i="1" dirty="0" err="1"/>
              <a:t>procedure</a:t>
            </a:r>
            <a:r>
              <a:rPr lang="fi-FI" dirty="0"/>
              <a:t>, </a:t>
            </a:r>
            <a:r>
              <a:rPr lang="fi-FI" dirty="0" err="1"/>
              <a:t>which</a:t>
            </a:r>
            <a:r>
              <a:rPr lang="fi-FI" dirty="0"/>
              <a:t> </a:t>
            </a:r>
            <a:r>
              <a:rPr lang="fi-FI" dirty="0" err="1"/>
              <a:t>performs</a:t>
            </a:r>
            <a:r>
              <a:rPr lang="fi-FI" dirty="0"/>
              <a:t> </a:t>
            </a:r>
            <a:r>
              <a:rPr lang="fi-FI" dirty="0" err="1"/>
              <a:t>some</a:t>
            </a:r>
            <a:r>
              <a:rPr lang="fi-FI" dirty="0"/>
              <a:t> </a:t>
            </a:r>
            <a:r>
              <a:rPr lang="fi-FI" dirty="0" err="1"/>
              <a:t>operation</a:t>
            </a:r>
            <a:r>
              <a:rPr lang="fi-FI" dirty="0"/>
              <a:t> </a:t>
            </a:r>
            <a:r>
              <a:rPr lang="fi-FI" dirty="0" err="1"/>
              <a:t>but</a:t>
            </a:r>
            <a:r>
              <a:rPr lang="fi-FI" dirty="0"/>
              <a:t> </a:t>
            </a:r>
            <a:r>
              <a:rPr lang="fi-FI" dirty="0" err="1"/>
              <a:t>does</a:t>
            </a:r>
            <a:r>
              <a:rPr lang="fi-FI" dirty="0"/>
              <a:t> </a:t>
            </a:r>
            <a:r>
              <a:rPr lang="fi-FI" dirty="0" err="1"/>
              <a:t>not</a:t>
            </a:r>
            <a:r>
              <a:rPr lang="fi-FI" dirty="0"/>
              <a:t> </a:t>
            </a:r>
            <a:r>
              <a:rPr lang="fi-FI" dirty="0" err="1"/>
              <a:t>return</a:t>
            </a:r>
            <a:r>
              <a:rPr lang="fi-FI" dirty="0"/>
              <a:t> a </a:t>
            </a:r>
            <a:r>
              <a:rPr lang="fi-FI" dirty="0" err="1"/>
              <a:t>value</a:t>
            </a:r>
            <a:r>
              <a:rPr lang="fi-FI" dirty="0"/>
              <a:t>.</a:t>
            </a:r>
          </a:p>
          <a:p>
            <a:pPr fontAlgn="base"/>
            <a:r>
              <a:rPr lang="fi-FI" dirty="0" err="1"/>
              <a:t>Most</a:t>
            </a:r>
            <a:r>
              <a:rPr lang="fi-FI" dirty="0"/>
              <a:t> </a:t>
            </a:r>
            <a:r>
              <a:rPr lang="fi-FI" dirty="0" err="1"/>
              <a:t>programming</a:t>
            </a:r>
            <a:r>
              <a:rPr lang="fi-FI" dirty="0"/>
              <a:t> </a:t>
            </a:r>
            <a:r>
              <a:rPr lang="fi-FI" dirty="0" err="1"/>
              <a:t>languages</a:t>
            </a:r>
            <a:r>
              <a:rPr lang="fi-FI" dirty="0"/>
              <a:t> </a:t>
            </a:r>
            <a:r>
              <a:rPr lang="fi-FI" dirty="0" err="1"/>
              <a:t>come</a:t>
            </a:r>
            <a:r>
              <a:rPr lang="fi-FI" dirty="0"/>
              <a:t> </a:t>
            </a:r>
            <a:r>
              <a:rPr lang="fi-FI" dirty="0" err="1"/>
              <a:t>with</a:t>
            </a:r>
            <a:r>
              <a:rPr lang="fi-FI" dirty="0"/>
              <a:t> a </a:t>
            </a:r>
            <a:r>
              <a:rPr lang="fi-FI" dirty="0" err="1"/>
              <a:t>prewritten</a:t>
            </a:r>
            <a:r>
              <a:rPr lang="fi-FI" dirty="0"/>
              <a:t> set of </a:t>
            </a:r>
            <a:r>
              <a:rPr lang="fi-FI" dirty="0">
                <a:hlinkClick r:id="rId6"/>
              </a:rPr>
              <a:t>functions</a:t>
            </a:r>
            <a:r>
              <a:rPr lang="fi-FI" dirty="0"/>
              <a:t> </a:t>
            </a:r>
            <a:r>
              <a:rPr lang="fi-FI" dirty="0" err="1"/>
              <a:t>that</a:t>
            </a:r>
            <a:r>
              <a:rPr lang="fi-FI" dirty="0"/>
              <a:t> </a:t>
            </a:r>
            <a:r>
              <a:rPr lang="fi-FI" dirty="0" err="1"/>
              <a:t>are</a:t>
            </a:r>
            <a:r>
              <a:rPr lang="fi-FI" dirty="0"/>
              <a:t> </a:t>
            </a:r>
            <a:r>
              <a:rPr lang="fi-FI" dirty="0" err="1"/>
              <a:t>kept</a:t>
            </a:r>
            <a:r>
              <a:rPr lang="fi-FI" dirty="0"/>
              <a:t> in a </a:t>
            </a:r>
            <a:r>
              <a:rPr lang="fi-FI" dirty="0">
                <a:hlinkClick r:id="rId7"/>
              </a:rPr>
              <a:t>library</a:t>
            </a:r>
            <a:r>
              <a:rPr lang="fi-FI" dirty="0"/>
              <a:t>. </a:t>
            </a:r>
            <a:r>
              <a:rPr lang="fi-FI" dirty="0" err="1"/>
              <a:t>You</a:t>
            </a:r>
            <a:r>
              <a:rPr lang="fi-FI" dirty="0"/>
              <a:t> </a:t>
            </a:r>
            <a:r>
              <a:rPr lang="fi-FI" dirty="0" err="1"/>
              <a:t>can</a:t>
            </a:r>
            <a:r>
              <a:rPr lang="fi-FI" dirty="0"/>
              <a:t> </a:t>
            </a:r>
            <a:r>
              <a:rPr lang="fi-FI" dirty="0" err="1"/>
              <a:t>also</a:t>
            </a:r>
            <a:r>
              <a:rPr lang="fi-FI" dirty="0"/>
              <a:t> </a:t>
            </a:r>
            <a:r>
              <a:rPr lang="fi-FI" dirty="0" err="1"/>
              <a:t>write</a:t>
            </a:r>
            <a:r>
              <a:rPr lang="fi-FI" dirty="0"/>
              <a:t> </a:t>
            </a:r>
            <a:r>
              <a:rPr lang="fi-FI" dirty="0" err="1"/>
              <a:t>your</a:t>
            </a:r>
            <a:r>
              <a:rPr lang="fi-FI" dirty="0"/>
              <a:t> </a:t>
            </a:r>
            <a:r>
              <a:rPr lang="fi-FI" dirty="0" err="1"/>
              <a:t>own</a:t>
            </a:r>
            <a:r>
              <a:rPr lang="fi-FI" dirty="0"/>
              <a:t> </a:t>
            </a:r>
            <a:r>
              <a:rPr lang="fi-FI" dirty="0" err="1"/>
              <a:t>functions</a:t>
            </a:r>
            <a:r>
              <a:rPr lang="fi-FI" dirty="0"/>
              <a:t> to </a:t>
            </a:r>
            <a:r>
              <a:rPr lang="fi-FI" dirty="0" err="1"/>
              <a:t>perform</a:t>
            </a:r>
            <a:r>
              <a:rPr lang="fi-FI" dirty="0"/>
              <a:t> </a:t>
            </a:r>
            <a:r>
              <a:rPr lang="fi-FI" dirty="0" err="1"/>
              <a:t>specialized</a:t>
            </a:r>
            <a:r>
              <a:rPr lang="fi-FI" dirty="0"/>
              <a:t> </a:t>
            </a:r>
            <a:r>
              <a:rPr lang="fi-FI" dirty="0" err="1"/>
              <a:t>tasks</a:t>
            </a:r>
            <a:r>
              <a:rPr lang="fi-FI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329662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fi-FI" dirty="0" err="1"/>
              <a:t>What</a:t>
            </a:r>
            <a:r>
              <a:rPr lang="fi-FI" dirty="0"/>
              <a:t> is a </a:t>
            </a:r>
            <a:r>
              <a:rPr lang="fi-FI" dirty="0" err="1"/>
              <a:t>function</a:t>
            </a:r>
            <a:r>
              <a:rPr lang="fi-FI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85939" y="1669621"/>
            <a:ext cx="8172870" cy="4416551"/>
          </a:xfrm>
        </p:spPr>
        <p:txBody>
          <a:bodyPr/>
          <a:lstStyle/>
          <a:p>
            <a:pPr fontAlgn="base"/>
            <a:r>
              <a:rPr lang="fi-FI" b="1" dirty="0"/>
              <a:t>(2)</a:t>
            </a:r>
            <a:r>
              <a:rPr lang="fi-FI" dirty="0"/>
              <a:t> 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term</a:t>
            </a:r>
            <a:r>
              <a:rPr lang="fi-FI" dirty="0"/>
              <a:t> </a:t>
            </a:r>
            <a:r>
              <a:rPr lang="fi-FI" i="1" dirty="0" err="1"/>
              <a:t>function</a:t>
            </a:r>
            <a:r>
              <a:rPr lang="fi-FI" dirty="0"/>
              <a:t> is </a:t>
            </a:r>
            <a:r>
              <a:rPr lang="fi-FI" dirty="0" err="1"/>
              <a:t>also</a:t>
            </a:r>
            <a:r>
              <a:rPr lang="fi-FI" dirty="0"/>
              <a:t> </a:t>
            </a:r>
            <a:r>
              <a:rPr lang="fi-FI" dirty="0" err="1"/>
              <a:t>used</a:t>
            </a:r>
            <a:r>
              <a:rPr lang="fi-FI" dirty="0"/>
              <a:t> </a:t>
            </a:r>
            <a:r>
              <a:rPr lang="fi-FI" dirty="0" err="1"/>
              <a:t>synonymously</a:t>
            </a:r>
            <a:r>
              <a:rPr lang="fi-FI" dirty="0"/>
              <a:t> </a:t>
            </a:r>
            <a:r>
              <a:rPr lang="fi-FI" dirty="0" err="1"/>
              <a:t>with</a:t>
            </a:r>
            <a:r>
              <a:rPr lang="fi-FI" dirty="0"/>
              <a:t> </a:t>
            </a:r>
            <a:r>
              <a:rPr lang="fi-FI" i="1" dirty="0" err="1"/>
              <a:t>operation</a:t>
            </a:r>
            <a:r>
              <a:rPr lang="fi-FI" dirty="0"/>
              <a:t> and </a:t>
            </a:r>
            <a:r>
              <a:rPr lang="fi-FI" dirty="0">
                <a:hlinkClick r:id="rId2"/>
              </a:rPr>
              <a:t>command</a:t>
            </a:r>
            <a:r>
              <a:rPr lang="fi-FI" dirty="0"/>
              <a:t>. For </a:t>
            </a:r>
            <a:r>
              <a:rPr lang="fi-FI" dirty="0" err="1"/>
              <a:t>example</a:t>
            </a:r>
            <a:r>
              <a:rPr lang="fi-FI" dirty="0"/>
              <a:t>, </a:t>
            </a:r>
            <a:r>
              <a:rPr lang="fi-FI" dirty="0" err="1"/>
              <a:t>you</a:t>
            </a:r>
            <a:r>
              <a:rPr lang="fi-FI" dirty="0"/>
              <a:t> </a:t>
            </a:r>
            <a:r>
              <a:rPr lang="fi-FI" dirty="0">
                <a:hlinkClick r:id="rId3"/>
              </a:rPr>
              <a:t>execute</a:t>
            </a:r>
            <a:r>
              <a:rPr lang="fi-FI" dirty="0"/>
              <a:t> </a:t>
            </a:r>
            <a:r>
              <a:rPr lang="fi-FI" dirty="0" err="1"/>
              <a:t>the</a:t>
            </a:r>
            <a:r>
              <a:rPr lang="fi-FI" dirty="0"/>
              <a:t> </a:t>
            </a:r>
            <a:r>
              <a:rPr lang="fi-FI" dirty="0">
                <a:hlinkClick r:id="rId4"/>
              </a:rPr>
              <a:t>delete</a:t>
            </a:r>
            <a:r>
              <a:rPr lang="fi-FI" dirty="0"/>
              <a:t> </a:t>
            </a:r>
            <a:r>
              <a:rPr lang="fi-FI" i="1" dirty="0" err="1"/>
              <a:t>function</a:t>
            </a:r>
            <a:r>
              <a:rPr lang="fi-FI" i="1" dirty="0"/>
              <a:t> </a:t>
            </a:r>
            <a:r>
              <a:rPr lang="fi-FI" dirty="0"/>
              <a:t>to </a:t>
            </a:r>
            <a:r>
              <a:rPr lang="fi-FI" dirty="0" err="1"/>
              <a:t>erase</a:t>
            </a:r>
            <a:r>
              <a:rPr lang="fi-FI" dirty="0"/>
              <a:t> a </a:t>
            </a:r>
            <a:r>
              <a:rPr lang="fi-FI" dirty="0" err="1"/>
              <a:t>word</a:t>
            </a:r>
            <a:endParaRPr lang="fi-FI" dirty="0"/>
          </a:p>
          <a:p>
            <a:pPr fontAlgn="base"/>
            <a:endParaRPr lang="fi-FI" dirty="0"/>
          </a:p>
          <a:p>
            <a:pPr fontAlgn="base"/>
            <a:r>
              <a:rPr lang="fi-FI" dirty="0" err="1"/>
              <a:t>Source</a:t>
            </a:r>
            <a:r>
              <a:rPr lang="fi-FI" dirty="0"/>
              <a:t>: </a:t>
            </a:r>
            <a:r>
              <a:rPr lang="fi-FI" dirty="0">
                <a:hlinkClick r:id="rId5"/>
              </a:rPr>
              <a:t>https://www.webopedia.com/TERM/F/function.html</a:t>
            </a:r>
            <a:endParaRPr lang="fi-FI" dirty="0"/>
          </a:p>
          <a:p>
            <a:pPr fontAlgn="base"/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5458505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fi-FI" dirty="0" err="1"/>
              <a:t>Most</a:t>
            </a:r>
            <a:r>
              <a:rPr lang="fi-FI" dirty="0"/>
              <a:t> </a:t>
            </a:r>
            <a:r>
              <a:rPr lang="fi-FI" dirty="0" err="1"/>
              <a:t>simple</a:t>
            </a:r>
            <a:r>
              <a:rPr lang="fi-FI" dirty="0"/>
              <a:t> </a:t>
            </a:r>
            <a:r>
              <a:rPr lang="fi-FI" dirty="0" err="1"/>
              <a:t>function</a:t>
            </a:r>
            <a:r>
              <a:rPr lang="fi-FI" dirty="0"/>
              <a:t> in Python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6FADD0C-0EC1-BB42-9D40-6DDB0255BAA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fi-FI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4D8328A-A9C6-C74B-80D4-1C4696E2F2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235" y="1368425"/>
            <a:ext cx="8305489" cy="1199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6169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fi-FI" dirty="0" err="1"/>
              <a:t>Most</a:t>
            </a:r>
            <a:r>
              <a:rPr lang="fi-FI" dirty="0"/>
              <a:t> </a:t>
            </a:r>
            <a:r>
              <a:rPr lang="fi-FI" dirty="0" err="1"/>
              <a:t>simple</a:t>
            </a:r>
            <a:r>
              <a:rPr lang="fi-FI" dirty="0"/>
              <a:t> </a:t>
            </a:r>
            <a:r>
              <a:rPr lang="fi-FI" dirty="0" err="1"/>
              <a:t>function</a:t>
            </a:r>
            <a:r>
              <a:rPr lang="fi-FI" dirty="0"/>
              <a:t> in Python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6FADD0C-0EC1-BB42-9D40-6DDB0255BAA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fi-FI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04F2E2-2B93-0941-902D-A2974EEC4E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235" y="1368425"/>
            <a:ext cx="8269279" cy="2122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2192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fi-FI" dirty="0" err="1"/>
              <a:t>WhyWrite</a:t>
            </a:r>
            <a:r>
              <a:rPr lang="fi-FI" dirty="0"/>
              <a:t> </a:t>
            </a:r>
            <a:r>
              <a:rPr lang="fi-FI" dirty="0" err="1"/>
              <a:t>Functions</a:t>
            </a:r>
            <a:r>
              <a:rPr lang="fi-FI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85939" y="1669621"/>
            <a:ext cx="8172870" cy="4416551"/>
          </a:xfrm>
        </p:spPr>
        <p:txBody>
          <a:bodyPr/>
          <a:lstStyle/>
          <a:p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ability</a:t>
            </a:r>
            <a:r>
              <a:rPr lang="fi-FI" dirty="0"/>
              <a:t> to </a:t>
            </a:r>
            <a:r>
              <a:rPr lang="fi-FI" dirty="0" err="1"/>
              <a:t>define</a:t>
            </a:r>
            <a:r>
              <a:rPr lang="fi-FI" dirty="0"/>
              <a:t> </a:t>
            </a:r>
            <a:r>
              <a:rPr lang="fi-FI" dirty="0" err="1"/>
              <a:t>our</a:t>
            </a:r>
            <a:r>
              <a:rPr lang="fi-FI" dirty="0"/>
              <a:t> </a:t>
            </a:r>
            <a:r>
              <a:rPr lang="fi-FI" dirty="0" err="1"/>
              <a:t>own</a:t>
            </a:r>
            <a:r>
              <a:rPr lang="fi-FI" dirty="0"/>
              <a:t> </a:t>
            </a:r>
            <a:r>
              <a:rPr lang="fi-FI" dirty="0" err="1"/>
              <a:t>functions</a:t>
            </a:r>
            <a:r>
              <a:rPr lang="fi-FI" dirty="0"/>
              <a:t> </a:t>
            </a:r>
            <a:r>
              <a:rPr lang="fi-FI" dirty="0" err="1"/>
              <a:t>helps</a:t>
            </a:r>
            <a:r>
              <a:rPr lang="fi-FI" dirty="0"/>
              <a:t> </a:t>
            </a:r>
            <a:r>
              <a:rPr lang="fi-FI" dirty="0" err="1"/>
              <a:t>programmers</a:t>
            </a:r>
            <a:r>
              <a:rPr lang="fi-FI" dirty="0"/>
              <a:t> in </a:t>
            </a:r>
            <a:r>
              <a:rPr lang="fi-FI" dirty="0" err="1"/>
              <a:t>two</a:t>
            </a:r>
            <a:r>
              <a:rPr lang="fi-FI" dirty="0"/>
              <a:t> </a:t>
            </a:r>
            <a:r>
              <a:rPr lang="fi-FI" dirty="0" err="1"/>
              <a:t>ways</a:t>
            </a:r>
            <a:r>
              <a:rPr lang="fi-FI" dirty="0"/>
              <a:t>. </a:t>
            </a:r>
          </a:p>
          <a:p>
            <a:endParaRPr lang="fi-FI" dirty="0"/>
          </a:p>
          <a:p>
            <a:r>
              <a:rPr lang="fi-FI" dirty="0" err="1"/>
              <a:t>When</a:t>
            </a:r>
            <a:r>
              <a:rPr lang="fi-FI" dirty="0"/>
              <a:t> </a:t>
            </a:r>
            <a:r>
              <a:rPr lang="fi-FI" dirty="0" err="1"/>
              <a:t>you</a:t>
            </a:r>
            <a:r>
              <a:rPr lang="fi-FI" dirty="0"/>
              <a:t> </a:t>
            </a:r>
            <a:r>
              <a:rPr lang="fi-FI" dirty="0" err="1"/>
              <a:t>arewriting</a:t>
            </a:r>
            <a:r>
              <a:rPr lang="fi-FI" dirty="0"/>
              <a:t> a </a:t>
            </a:r>
            <a:r>
              <a:rPr lang="fi-FI" dirty="0" err="1"/>
              <a:t>program</a:t>
            </a:r>
            <a:r>
              <a:rPr lang="fi-FI" dirty="0"/>
              <a:t> </a:t>
            </a:r>
            <a:r>
              <a:rPr lang="fi-FI" dirty="0" err="1"/>
              <a:t>if</a:t>
            </a:r>
            <a:r>
              <a:rPr lang="fi-FI" dirty="0"/>
              <a:t> </a:t>
            </a:r>
            <a:r>
              <a:rPr lang="fi-FI" dirty="0" err="1"/>
              <a:t>you</a:t>
            </a:r>
            <a:r>
              <a:rPr lang="fi-FI" dirty="0"/>
              <a:t> </a:t>
            </a:r>
            <a:r>
              <a:rPr lang="fi-FI" dirty="0" err="1"/>
              <a:t>find</a:t>
            </a:r>
            <a:r>
              <a:rPr lang="fi-FI" dirty="0"/>
              <a:t> </a:t>
            </a:r>
            <a:r>
              <a:rPr lang="fi-FI" dirty="0" err="1"/>
              <a:t>yourself</a:t>
            </a:r>
            <a:r>
              <a:rPr lang="fi-FI" dirty="0"/>
              <a:t> </a:t>
            </a:r>
            <a:r>
              <a:rPr lang="fi-FI" dirty="0" err="1"/>
              <a:t>writing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same</a:t>
            </a:r>
            <a:r>
              <a:rPr lang="fi-FI" dirty="0"/>
              <a:t> </a:t>
            </a:r>
            <a:r>
              <a:rPr lang="fi-FI" dirty="0" err="1"/>
              <a:t>code</a:t>
            </a:r>
            <a:r>
              <a:rPr lang="fi-FI" dirty="0"/>
              <a:t> </a:t>
            </a:r>
            <a:r>
              <a:rPr lang="fi-FI" dirty="0" err="1"/>
              <a:t>more</a:t>
            </a:r>
            <a:r>
              <a:rPr lang="fi-FI" dirty="0"/>
              <a:t> </a:t>
            </a:r>
            <a:r>
              <a:rPr lang="fi-FI" dirty="0" err="1"/>
              <a:t>than</a:t>
            </a:r>
            <a:r>
              <a:rPr lang="fi-FI" dirty="0"/>
              <a:t> </a:t>
            </a:r>
            <a:r>
              <a:rPr lang="fi-FI" dirty="0" err="1"/>
              <a:t>once</a:t>
            </a:r>
            <a:r>
              <a:rPr lang="fi-FI" dirty="0"/>
              <a:t>, it is </a:t>
            </a:r>
            <a:r>
              <a:rPr lang="fi-FI" dirty="0" err="1"/>
              <a:t>probably</a:t>
            </a:r>
            <a:endParaRPr lang="fi-FI" dirty="0"/>
          </a:p>
          <a:p>
            <a:r>
              <a:rPr lang="fi-FI" dirty="0" err="1"/>
              <a:t>best</a:t>
            </a:r>
            <a:r>
              <a:rPr lang="fi-FI" dirty="0"/>
              <a:t> to </a:t>
            </a:r>
            <a:r>
              <a:rPr lang="fi-FI" dirty="0" err="1"/>
              <a:t>define</a:t>
            </a:r>
            <a:r>
              <a:rPr lang="fi-FI" dirty="0"/>
              <a:t> a </a:t>
            </a:r>
            <a:r>
              <a:rPr lang="fi-FI" dirty="0" err="1"/>
              <a:t>function</a:t>
            </a:r>
            <a:r>
              <a:rPr lang="fi-FI" dirty="0"/>
              <a:t> </a:t>
            </a:r>
            <a:r>
              <a:rPr lang="fi-FI" dirty="0" err="1"/>
              <a:t>with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repeated</a:t>
            </a:r>
            <a:r>
              <a:rPr lang="fi-FI" dirty="0"/>
              <a:t> </a:t>
            </a:r>
            <a:r>
              <a:rPr lang="fi-FI" dirty="0" err="1"/>
              <a:t>code</a:t>
            </a:r>
            <a:r>
              <a:rPr lang="fi-FI" dirty="0"/>
              <a:t> in it. </a:t>
            </a:r>
          </a:p>
          <a:p>
            <a:endParaRPr lang="fi-FI" dirty="0"/>
          </a:p>
          <a:p>
            <a:r>
              <a:rPr lang="fi-FI" dirty="0" err="1"/>
              <a:t>Then</a:t>
            </a:r>
            <a:r>
              <a:rPr lang="fi-FI" dirty="0"/>
              <a:t> </a:t>
            </a:r>
            <a:r>
              <a:rPr lang="fi-FI" dirty="0" err="1"/>
              <a:t>you</a:t>
            </a:r>
            <a:r>
              <a:rPr lang="fi-FI" dirty="0"/>
              <a:t> </a:t>
            </a:r>
            <a:r>
              <a:rPr lang="fi-FI" dirty="0" err="1"/>
              <a:t>can</a:t>
            </a:r>
            <a:r>
              <a:rPr lang="fi-FI" dirty="0"/>
              <a:t> </a:t>
            </a:r>
            <a:r>
              <a:rPr lang="fi-FI" dirty="0" err="1"/>
              <a:t>call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function</a:t>
            </a:r>
            <a:r>
              <a:rPr lang="fi-FI" dirty="0"/>
              <a:t> </a:t>
            </a:r>
            <a:r>
              <a:rPr lang="fi-FI" dirty="0" err="1"/>
              <a:t>asmany</a:t>
            </a:r>
            <a:r>
              <a:rPr lang="fi-FI" dirty="0"/>
              <a:t> </a:t>
            </a:r>
            <a:r>
              <a:rPr lang="fi-FI" dirty="0" err="1"/>
              <a:t>times</a:t>
            </a:r>
            <a:r>
              <a:rPr lang="fi-FI" dirty="0"/>
              <a:t> as </a:t>
            </a:r>
            <a:r>
              <a:rPr lang="fi-FI" dirty="0" err="1"/>
              <a:t>needed</a:t>
            </a:r>
            <a:r>
              <a:rPr lang="fi-FI" dirty="0"/>
              <a:t> </a:t>
            </a:r>
            <a:r>
              <a:rPr lang="fi-FI" dirty="0" err="1"/>
              <a:t>instead</a:t>
            </a:r>
            <a:r>
              <a:rPr lang="fi-FI" dirty="0"/>
              <a:t> of </a:t>
            </a:r>
            <a:r>
              <a:rPr lang="fi-FI" dirty="0" err="1"/>
              <a:t>rewriting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code</a:t>
            </a:r>
            <a:r>
              <a:rPr lang="fi-FI" dirty="0"/>
              <a:t> </a:t>
            </a:r>
            <a:r>
              <a:rPr lang="fi-FI" dirty="0" err="1"/>
              <a:t>again</a:t>
            </a:r>
            <a:r>
              <a:rPr lang="fi-FI" dirty="0"/>
              <a:t> and </a:t>
            </a:r>
            <a:r>
              <a:rPr lang="fi-FI" dirty="0" err="1"/>
              <a:t>again</a:t>
            </a:r>
            <a:r>
              <a:rPr lang="fi-FI" dirty="0"/>
              <a:t>.</a:t>
            </a:r>
          </a:p>
          <a:p>
            <a:r>
              <a:rPr lang="fi-FI" b="1" dirty="0"/>
              <a:t>-&gt; LESS ERRORS</a:t>
            </a:r>
          </a:p>
        </p:txBody>
      </p:sp>
    </p:spTree>
    <p:extLst>
      <p:ext uri="{BB962C8B-B14F-4D97-AF65-F5344CB8AC3E}">
        <p14:creationId xmlns:p14="http://schemas.microsoft.com/office/powerpoint/2010/main" val="32728790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fi-FI" dirty="0" err="1"/>
              <a:t>WhyWrite</a:t>
            </a:r>
            <a:r>
              <a:rPr lang="fi-FI" dirty="0"/>
              <a:t> </a:t>
            </a:r>
            <a:r>
              <a:rPr lang="fi-FI" dirty="0" err="1"/>
              <a:t>Functions</a:t>
            </a:r>
            <a:r>
              <a:rPr lang="fi-FI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85939" y="1669621"/>
            <a:ext cx="8172870" cy="4416551"/>
          </a:xfrm>
        </p:spPr>
        <p:txBody>
          <a:bodyPr/>
          <a:lstStyle/>
          <a:p>
            <a:r>
              <a:rPr lang="fi-FI" dirty="0" err="1"/>
              <a:t>Writing</a:t>
            </a:r>
            <a:r>
              <a:rPr lang="fi-FI" dirty="0"/>
              <a:t> </a:t>
            </a:r>
            <a:r>
              <a:rPr lang="fi-FI" dirty="0" err="1"/>
              <a:t>functions</a:t>
            </a:r>
            <a:r>
              <a:rPr lang="fi-FI" dirty="0"/>
              <a:t> </a:t>
            </a:r>
            <a:r>
              <a:rPr lang="fi-FI" dirty="0" err="1"/>
              <a:t>also</a:t>
            </a:r>
            <a:r>
              <a:rPr lang="fi-FI" dirty="0"/>
              <a:t> </a:t>
            </a:r>
            <a:r>
              <a:rPr lang="fi-FI" dirty="0" err="1"/>
              <a:t>helps</a:t>
            </a:r>
            <a:r>
              <a:rPr lang="fi-FI" dirty="0"/>
              <a:t> </a:t>
            </a:r>
            <a:r>
              <a:rPr lang="fi-FI" dirty="0" err="1"/>
              <a:t>make</a:t>
            </a:r>
            <a:r>
              <a:rPr lang="fi-FI" dirty="0"/>
              <a:t> </a:t>
            </a:r>
            <a:r>
              <a:rPr lang="fi-FI" dirty="0" err="1"/>
              <a:t>our</a:t>
            </a:r>
            <a:r>
              <a:rPr lang="fi-FI" dirty="0"/>
              <a:t> </a:t>
            </a:r>
            <a:r>
              <a:rPr lang="fi-FI" dirty="0" err="1"/>
              <a:t>code</a:t>
            </a:r>
            <a:r>
              <a:rPr lang="fi-FI" dirty="0"/>
              <a:t> </a:t>
            </a:r>
            <a:r>
              <a:rPr lang="fi-FI" dirty="0" err="1"/>
              <a:t>easier</a:t>
            </a:r>
            <a:r>
              <a:rPr lang="fi-FI" dirty="0"/>
              <a:t> to </a:t>
            </a:r>
            <a:r>
              <a:rPr lang="fi-FI" dirty="0" err="1"/>
              <a:t>read</a:t>
            </a:r>
            <a:r>
              <a:rPr lang="fi-FI" dirty="0"/>
              <a:t>. </a:t>
            </a:r>
          </a:p>
          <a:p>
            <a:endParaRPr lang="fi-FI" dirty="0"/>
          </a:p>
          <a:p>
            <a:r>
              <a:rPr lang="fi-FI" dirty="0" err="1"/>
              <a:t>When</a:t>
            </a:r>
            <a:r>
              <a:rPr lang="fi-FI" dirty="0"/>
              <a:t> </a:t>
            </a:r>
            <a:r>
              <a:rPr lang="fi-FI" dirty="0" err="1"/>
              <a:t>we</a:t>
            </a:r>
            <a:r>
              <a:rPr lang="fi-FI" dirty="0"/>
              <a:t> </a:t>
            </a:r>
            <a:r>
              <a:rPr lang="fi-FI" dirty="0" err="1"/>
              <a:t>use</a:t>
            </a:r>
            <a:r>
              <a:rPr lang="fi-FI" dirty="0"/>
              <a:t> </a:t>
            </a:r>
            <a:r>
              <a:rPr lang="fi-FI" dirty="0" err="1"/>
              <a:t>good</a:t>
            </a:r>
            <a:r>
              <a:rPr lang="fi-FI" dirty="0"/>
              <a:t> </a:t>
            </a:r>
            <a:r>
              <a:rPr lang="fi-FI" dirty="0" err="1"/>
              <a:t>names</a:t>
            </a:r>
            <a:r>
              <a:rPr lang="fi-FI" dirty="0"/>
              <a:t> for </a:t>
            </a:r>
            <a:r>
              <a:rPr lang="fi-FI" dirty="0" err="1"/>
              <a:t>variables</a:t>
            </a:r>
            <a:r>
              <a:rPr lang="fi-FI" dirty="0"/>
              <a:t> and </a:t>
            </a:r>
            <a:r>
              <a:rPr lang="fi-FI" dirty="0" err="1"/>
              <a:t>functions</a:t>
            </a:r>
            <a:r>
              <a:rPr lang="fi-FI" dirty="0"/>
              <a:t> in </a:t>
            </a:r>
            <a:r>
              <a:rPr lang="fi-FI" dirty="0" err="1"/>
              <a:t>our</a:t>
            </a:r>
            <a:r>
              <a:rPr lang="fi-FI" dirty="0"/>
              <a:t> </a:t>
            </a:r>
            <a:r>
              <a:rPr lang="fi-FI" dirty="0" err="1"/>
              <a:t>programs</a:t>
            </a:r>
            <a:r>
              <a:rPr lang="fi-FI" dirty="0"/>
              <a:t> </a:t>
            </a:r>
            <a:r>
              <a:rPr lang="fi-FI" dirty="0" err="1"/>
              <a:t>we</a:t>
            </a:r>
            <a:r>
              <a:rPr lang="fi-FI" dirty="0"/>
              <a:t> </a:t>
            </a:r>
            <a:r>
              <a:rPr lang="fi-FI" dirty="0" err="1"/>
              <a:t>can</a:t>
            </a:r>
            <a:r>
              <a:rPr lang="fi-FI" dirty="0"/>
              <a:t> </a:t>
            </a:r>
            <a:r>
              <a:rPr lang="fi-FI" dirty="0" err="1"/>
              <a:t>read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code</a:t>
            </a:r>
            <a:r>
              <a:rPr lang="fi-FI" dirty="0"/>
              <a:t> and </a:t>
            </a:r>
            <a:r>
              <a:rPr lang="fi-FI" dirty="0" err="1"/>
              <a:t>understand</a:t>
            </a:r>
            <a:r>
              <a:rPr lang="fi-FI" dirty="0"/>
              <a:t> </a:t>
            </a:r>
            <a:r>
              <a:rPr lang="fi-FI" dirty="0" err="1"/>
              <a:t>what</a:t>
            </a:r>
            <a:r>
              <a:rPr lang="fi-FI" dirty="0"/>
              <a:t> </a:t>
            </a:r>
            <a:r>
              <a:rPr lang="fi-FI" dirty="0" err="1"/>
              <a:t>we</a:t>
            </a:r>
            <a:r>
              <a:rPr lang="fi-FI" dirty="0"/>
              <a:t> </a:t>
            </a:r>
            <a:r>
              <a:rPr lang="fi-FI" dirty="0" err="1"/>
              <a:t>have</a:t>
            </a:r>
            <a:r>
              <a:rPr lang="fi-FI" dirty="0"/>
              <a:t> </a:t>
            </a:r>
            <a:r>
              <a:rPr lang="fi-FI" dirty="0" err="1"/>
              <a:t>written</a:t>
            </a:r>
            <a:r>
              <a:rPr lang="fi-FI" dirty="0"/>
              <a:t> </a:t>
            </a:r>
            <a:r>
              <a:rPr lang="fi-FI" dirty="0" err="1"/>
              <a:t>not</a:t>
            </a:r>
            <a:r>
              <a:rPr lang="fi-FI" dirty="0"/>
              <a:t> </a:t>
            </a:r>
            <a:r>
              <a:rPr lang="fi-FI" dirty="0" err="1"/>
              <a:t>only</a:t>
            </a:r>
            <a:r>
              <a:rPr lang="fi-FI" dirty="0"/>
              <a:t> as </a:t>
            </a:r>
            <a:r>
              <a:rPr lang="fi-FI" dirty="0" err="1"/>
              <a:t>we</a:t>
            </a:r>
            <a:r>
              <a:rPr lang="fi-FI" dirty="0"/>
              <a:t> </a:t>
            </a:r>
            <a:r>
              <a:rPr lang="fi-FI" dirty="0" err="1"/>
              <a:t>write</a:t>
            </a:r>
            <a:r>
              <a:rPr lang="fi-FI" dirty="0"/>
              <a:t> it, </a:t>
            </a:r>
            <a:r>
              <a:rPr lang="fi-FI" dirty="0" err="1"/>
              <a:t>but</a:t>
            </a:r>
            <a:r>
              <a:rPr lang="fi-FI" dirty="0"/>
              <a:t> </a:t>
            </a:r>
            <a:r>
              <a:rPr lang="fi-FI" dirty="0" err="1"/>
              <a:t>years</a:t>
            </a:r>
            <a:r>
              <a:rPr lang="fi-FI" dirty="0"/>
              <a:t> </a:t>
            </a:r>
            <a:r>
              <a:rPr lang="fi-FI" dirty="0" err="1"/>
              <a:t>later</a:t>
            </a:r>
            <a:r>
              <a:rPr lang="fi-FI" dirty="0"/>
              <a:t> </a:t>
            </a:r>
            <a:r>
              <a:rPr lang="fi-FI" dirty="0" err="1"/>
              <a:t>when</a:t>
            </a:r>
            <a:r>
              <a:rPr lang="fi-FI" dirty="0"/>
              <a:t> </a:t>
            </a:r>
            <a:r>
              <a:rPr lang="fi-FI" dirty="0" err="1"/>
              <a:t>we</a:t>
            </a:r>
            <a:r>
              <a:rPr lang="fi-FI" dirty="0"/>
              <a:t> </a:t>
            </a:r>
            <a:r>
              <a:rPr lang="fi-FI" dirty="0" err="1"/>
              <a:t>need</a:t>
            </a:r>
            <a:r>
              <a:rPr lang="fi-FI" dirty="0"/>
              <a:t> to look at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code</a:t>
            </a:r>
            <a:r>
              <a:rPr lang="fi-FI" dirty="0"/>
              <a:t> </a:t>
            </a:r>
            <a:r>
              <a:rPr lang="fi-FI" dirty="0" err="1"/>
              <a:t>we</a:t>
            </a:r>
            <a:r>
              <a:rPr lang="fi-FI" dirty="0"/>
              <a:t> </a:t>
            </a:r>
            <a:r>
              <a:rPr lang="fi-FI" dirty="0" err="1"/>
              <a:t>wrote</a:t>
            </a:r>
            <a:r>
              <a:rPr lang="fi-FI" dirty="0"/>
              <a:t> </a:t>
            </a:r>
            <a:r>
              <a:rPr lang="fi-FI" dirty="0" err="1"/>
              <a:t>again</a:t>
            </a:r>
            <a:r>
              <a:rPr lang="fi-FI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260836804"/>
      </p:ext>
    </p:extLst>
  </p:cSld>
  <p:clrMapOvr>
    <a:masterClrMapping/>
  </p:clrMapOvr>
</p:sld>
</file>

<file path=ppt/theme/theme1.xml><?xml version="1.0" encoding="utf-8"?>
<a:theme xmlns:a="http://schemas.openxmlformats.org/drawingml/2006/main" name="CENTRIA 2017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5FC73D018995741A39232355BFA298B" ma:contentTypeVersion="3" ma:contentTypeDescription="Create a new document." ma:contentTypeScope="" ma:versionID="4f29f4f1ffe54ab2c54dc7adccf934ee">
  <xsd:schema xmlns:xsd="http://www.w3.org/2001/XMLSchema" xmlns:xs="http://www.w3.org/2001/XMLSchema" xmlns:p="http://schemas.microsoft.com/office/2006/metadata/properties" xmlns:ns2="c3866cd0-27f3-4bc4-8745-0484ecbb38ee" targetNamespace="http://schemas.microsoft.com/office/2006/metadata/properties" ma:root="true" ma:fieldsID="e68b996a5c3d0cbb72b85f3e281e52dd" ns2:_="">
    <xsd:import namespace="c3866cd0-27f3-4bc4-8745-0484ecbb38e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3866cd0-27f3-4bc4-8745-0484ecbb38e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67FDB01-AF0B-43BA-AAF4-5744AB83392C}">
  <ds:schemaRefs>
    <ds:schemaRef ds:uri="http://schemas.microsoft.com/office/2006/metadata/properties"/>
    <ds:schemaRef ds:uri="c3866cd0-27f3-4bc4-8745-0484ecbb38ee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purl.org/dc/dcmitype/"/>
    <ds:schemaRef ds:uri="http://schemas.microsoft.com/office/infopath/2007/PartnerControls"/>
    <ds:schemaRef ds:uri="http://purl.org/dc/elements/1.1/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0A68FA58-AE92-4F21-8864-D17AC775AA7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3866cd0-27f3-4bc4-8745-0484ecbb38e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E3EF240-F263-489F-961D-F6C27DCFB26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15465</TotalTime>
  <Words>1008</Words>
  <Application>Microsoft Macintosh PowerPoint</Application>
  <PresentationFormat>On-screen Show (4:3)</PresentationFormat>
  <Paragraphs>132</Paragraphs>
  <Slides>39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3" baseType="lpstr">
      <vt:lpstr>Arial</vt:lpstr>
      <vt:lpstr>Calibri</vt:lpstr>
      <vt:lpstr>Corbel</vt:lpstr>
      <vt:lpstr>CENTRIA 2017</vt:lpstr>
      <vt:lpstr>Basics in programming</vt:lpstr>
      <vt:lpstr>Lectures 8.</vt:lpstr>
      <vt:lpstr>WhyWrite Functions?</vt:lpstr>
      <vt:lpstr>What is a function?</vt:lpstr>
      <vt:lpstr>What is a function?</vt:lpstr>
      <vt:lpstr>Most simple function in Python</vt:lpstr>
      <vt:lpstr>Most simple function in Python</vt:lpstr>
      <vt:lpstr>WhyWrite Functions?</vt:lpstr>
      <vt:lpstr>WhyWrite Functions?</vt:lpstr>
      <vt:lpstr>WhyWrite Functions?</vt:lpstr>
      <vt:lpstr>Why Write Functions?</vt:lpstr>
      <vt:lpstr>Functions</vt:lpstr>
      <vt:lpstr>Functions</vt:lpstr>
      <vt:lpstr>Functions</vt:lpstr>
      <vt:lpstr>Functions</vt:lpstr>
      <vt:lpstr>Functions</vt:lpstr>
      <vt:lpstr>Functions</vt:lpstr>
      <vt:lpstr>Functions</vt:lpstr>
      <vt:lpstr>Functions in Python</vt:lpstr>
      <vt:lpstr>Functions in Python</vt:lpstr>
      <vt:lpstr>Passing values to function</vt:lpstr>
      <vt:lpstr>Passing values to function (default)</vt:lpstr>
      <vt:lpstr>Returning values from function</vt:lpstr>
      <vt:lpstr>Functions</vt:lpstr>
      <vt:lpstr>Functions</vt:lpstr>
      <vt:lpstr>Scope of Variables</vt:lpstr>
      <vt:lpstr>Scope of Variables</vt:lpstr>
      <vt:lpstr>Scope of Variables</vt:lpstr>
      <vt:lpstr>Scope of Variables</vt:lpstr>
      <vt:lpstr>Scope of Variables</vt:lpstr>
      <vt:lpstr>Mutable Data and Functions</vt:lpstr>
      <vt:lpstr>Mutable Data and Functions</vt:lpstr>
      <vt:lpstr>Mutable Data and Functions</vt:lpstr>
      <vt:lpstr>Mutable Data and Functions</vt:lpstr>
      <vt:lpstr>Mutable Data and Functions</vt:lpstr>
      <vt:lpstr>Try mutating int</vt:lpstr>
      <vt:lpstr>Mutable and Immutable objects</vt:lpstr>
      <vt:lpstr>Excercises 6.</vt:lpstr>
      <vt:lpstr>Next classes</vt:lpstr>
    </vt:vector>
  </TitlesOfParts>
  <Company>Centria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Johanna Essel</dc:creator>
  <cp:lastModifiedBy>Jari Isohanni</cp:lastModifiedBy>
  <cp:revision>201</cp:revision>
  <dcterms:created xsi:type="dcterms:W3CDTF">2017-05-08T07:46:11Z</dcterms:created>
  <dcterms:modified xsi:type="dcterms:W3CDTF">2019-10-23T19:49:25Z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0x01010005FC73D018995741A39232355BFA298B</vt:lpwstr>
  </property>
</Properties>
</file>